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32"/>
  </p:notesMasterIdLst>
  <p:sldIdLst>
    <p:sldId id="1263" r:id="rId3"/>
    <p:sldId id="265" r:id="rId4"/>
    <p:sldId id="263" r:id="rId5"/>
    <p:sldId id="256" r:id="rId6"/>
    <p:sldId id="257" r:id="rId7"/>
    <p:sldId id="258" r:id="rId8"/>
    <p:sldId id="277" r:id="rId9"/>
    <p:sldId id="272" r:id="rId10"/>
    <p:sldId id="276" r:id="rId11"/>
    <p:sldId id="278" r:id="rId12"/>
    <p:sldId id="259" r:id="rId13"/>
    <p:sldId id="270" r:id="rId14"/>
    <p:sldId id="279" r:id="rId15"/>
    <p:sldId id="280" r:id="rId16"/>
    <p:sldId id="281" r:id="rId17"/>
    <p:sldId id="282" r:id="rId18"/>
    <p:sldId id="268" r:id="rId19"/>
    <p:sldId id="269" r:id="rId20"/>
    <p:sldId id="283" r:id="rId21"/>
    <p:sldId id="284" r:id="rId22"/>
    <p:sldId id="285" r:id="rId23"/>
    <p:sldId id="286" r:id="rId24"/>
    <p:sldId id="287" r:id="rId25"/>
    <p:sldId id="288" r:id="rId26"/>
    <p:sldId id="289" r:id="rId27"/>
    <p:sldId id="291" r:id="rId28"/>
    <p:sldId id="290" r:id="rId29"/>
    <p:sldId id="267" r:id="rId30"/>
    <p:sldId id="292"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80"/>
    <p:restoredTop sz="76190"/>
  </p:normalViewPr>
  <p:slideViewPr>
    <p:cSldViewPr snapToGrid="0" snapToObjects="1">
      <p:cViewPr varScale="1">
        <p:scale>
          <a:sx n="91" d="100"/>
          <a:sy n="91" d="100"/>
        </p:scale>
        <p:origin x="2552" y="192"/>
      </p:cViewPr>
      <p:guideLst>
        <p:guide orient="horz" pos="2160"/>
        <p:guide pos="2880"/>
      </p:guideLst>
    </p:cSldViewPr>
  </p:slideViewPr>
  <p:notesTextViewPr>
    <p:cViewPr>
      <p:scale>
        <a:sx n="100" d="100"/>
        <a:sy n="100" d="100"/>
      </p:scale>
      <p:origin x="0" y="0"/>
    </p:cViewPr>
  </p:notesTextViewPr>
  <p:sorterViewPr>
    <p:cViewPr>
      <p:scale>
        <a:sx n="80" d="100"/>
        <a:sy n="80" d="100"/>
      </p:scale>
      <p:origin x="0" y="0"/>
    </p:cViewPr>
  </p:sorterViewPr>
  <p:notesViewPr>
    <p:cSldViewPr snapToGrid="0" snapToObjects="1">
      <p:cViewPr varScale="1">
        <p:scale>
          <a:sx n="67" d="100"/>
          <a:sy n="67" d="100"/>
        </p:scale>
        <p:origin x="3976" y="1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1"/>
            <a:ext cx="2971800" cy="458788"/>
          </a:xfrm>
          <a:prstGeom prst="rect">
            <a:avLst/>
          </a:prstGeom>
        </p:spPr>
        <p:txBody>
          <a:bodyPr vert="horz" lIns="91440" tIns="45720" rIns="91440" bIns="45720" rtlCol="0"/>
          <a:lstStyle>
            <a:lvl1pPr algn="r">
              <a:defRPr sz="1200"/>
            </a:lvl1pPr>
          </a:lstStyle>
          <a:p>
            <a:fld id="{30CC1A18-B03D-E947-AD5C-9247E7D0F557}" type="datetimeFigureOut">
              <a:rPr lang="en-US" smtClean="0"/>
              <a:t>8/23/24</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49"/>
            <a:ext cx="5486400" cy="360045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81EA78-755E-AA48-8F5B-D9A75158A0A4}" type="slidenum">
              <a:rPr lang="en-US" smtClean="0"/>
              <a:t>‹#›</a:t>
            </a:fld>
            <a:endParaRPr lang="en-US"/>
          </a:p>
        </p:txBody>
      </p:sp>
    </p:spTree>
    <p:extLst>
      <p:ext uri="{BB962C8B-B14F-4D97-AF65-F5344CB8AC3E}">
        <p14:creationId xmlns:p14="http://schemas.microsoft.com/office/powerpoint/2010/main" val="1470199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66529" rtl="0" eaLnBrk="1" fontAlgn="auto" latinLnBrk="0" hangingPunct="1">
              <a:lnSpc>
                <a:spcPct val="100000"/>
              </a:lnSpc>
              <a:spcBef>
                <a:spcPts val="0"/>
              </a:spcBef>
              <a:spcAft>
                <a:spcPts val="0"/>
              </a:spcAft>
              <a:buClrTx/>
              <a:buSzTx/>
              <a:buFontTx/>
              <a:buNone/>
              <a:tabLst/>
              <a:defRPr/>
            </a:pPr>
            <a:fld id="{0612C5F2-1D7B-4F9C-ACBA-FAF899C57060}"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66529"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765177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solidFill>
                  <a:srgbClr val="0F1111"/>
                </a:solidFill>
                <a:effectLst/>
                <a:latin typeface="Amazon Ember"/>
              </a:rPr>
              <a:t>Most of what I do is to study the effects art on human psychology drawing upon the resources of cognitive science of aesthetics</a:t>
            </a:r>
            <a:endParaRPr lang="en-US" b="1" dirty="0"/>
          </a:p>
          <a:p>
            <a:endParaRPr lang="en-US" dirty="0"/>
          </a:p>
          <a:p>
            <a:r>
              <a:rPr lang="en-US" b="1" dirty="0"/>
              <a:t>If you want good overviews of the past few years of research, here are two: </a:t>
            </a:r>
          </a:p>
          <a:p>
            <a:r>
              <a:rPr lang="en-US" dirty="0"/>
              <a:t>Ellen Winner – how empirical psychological research sheds light on people’s intuitive aesthetics. </a:t>
            </a:r>
          </a:p>
          <a:p>
            <a:endParaRPr lang="en-US" dirty="0"/>
          </a:p>
          <a:p>
            <a:r>
              <a:rPr lang="en-US" b="0" i="0" dirty="0">
                <a:solidFill>
                  <a:srgbClr val="0F1111"/>
                </a:solidFill>
                <a:effectLst/>
                <a:latin typeface="Amazon Ember"/>
              </a:rPr>
              <a:t>Anjan Chatterjee: </a:t>
            </a:r>
            <a:r>
              <a:rPr lang="en-US" b="0" i="1" dirty="0">
                <a:solidFill>
                  <a:srgbClr val="0F1111"/>
                </a:solidFill>
                <a:effectLst/>
                <a:latin typeface="Amazon Ember"/>
              </a:rPr>
              <a:t>The Aesthetic Brain </a:t>
            </a:r>
            <a:r>
              <a:rPr lang="en-US" b="0" i="0" dirty="0" err="1">
                <a:solidFill>
                  <a:srgbClr val="0F1111"/>
                </a:solidFill>
                <a:effectLst/>
                <a:latin typeface="Amazon Ember"/>
              </a:rPr>
              <a:t>useds</a:t>
            </a:r>
            <a:r>
              <a:rPr lang="en-US" b="0" i="0" dirty="0">
                <a:solidFill>
                  <a:srgbClr val="0F1111"/>
                </a:solidFill>
                <a:effectLst/>
                <a:latin typeface="Amazon Ember"/>
              </a:rPr>
              <a:t> the latest advances in neuroscience and evolutionary psychology to investigates how an aesthetic sense is etched into our minds, and explains why artistic concerns feature centrally in our lives. Along the way, Chatterjee addresses such fundamental questions as: What is beauty? Is it universal? How is beauty related to pleasure? What is art? Should art be beautiful? Do we have an instinct for art?</a:t>
            </a:r>
          </a:p>
          <a:p>
            <a:endParaRPr lang="en-US" b="0" i="0" dirty="0">
              <a:solidFill>
                <a:srgbClr val="0F1111"/>
              </a:solidFill>
              <a:effectLst/>
              <a:latin typeface="Amazon Ember"/>
            </a:endParaRPr>
          </a:p>
        </p:txBody>
      </p:sp>
      <p:sp>
        <p:nvSpPr>
          <p:cNvPr id="4" name="Slide Number Placeholder 3"/>
          <p:cNvSpPr>
            <a:spLocks noGrp="1"/>
          </p:cNvSpPr>
          <p:nvPr>
            <p:ph type="sldNum" sz="quarter" idx="5"/>
          </p:nvPr>
        </p:nvSpPr>
        <p:spPr/>
        <p:txBody>
          <a:bodyPr/>
          <a:lstStyle/>
          <a:p>
            <a:fld id="{7981EA78-755E-AA48-8F5B-D9A75158A0A4}" type="slidenum">
              <a:rPr lang="en-US" smtClean="0"/>
              <a:t>10</a:t>
            </a:fld>
            <a:endParaRPr lang="en-US"/>
          </a:p>
        </p:txBody>
      </p:sp>
    </p:spTree>
    <p:extLst>
      <p:ext uri="{BB962C8B-B14F-4D97-AF65-F5344CB8AC3E}">
        <p14:creationId xmlns:p14="http://schemas.microsoft.com/office/powerpoint/2010/main" val="25855071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dirty="0">
                <a:solidFill>
                  <a:srgbClr val="000000"/>
                </a:solidFill>
                <a:effectLst/>
                <a:latin typeface="Helvetica Neue" panose="02000503000000020004" pitchFamily="2" charset="0"/>
              </a:rPr>
              <a:t>My home discipline is theological and philosophical aesthetics, so one of my key Conversation Partner to help connect psychological study of aesthetics and theology/philosophy has been:</a:t>
            </a:r>
          </a:p>
          <a:p>
            <a:r>
              <a:rPr lang="en-US" b="1" dirty="0">
                <a:solidFill>
                  <a:srgbClr val="000000"/>
                </a:solidFill>
                <a:effectLst/>
                <a:latin typeface="Helvetica Neue" panose="02000503000000020004" pitchFamily="2" charset="0"/>
              </a:rPr>
              <a:t>Mark Johnson – philosophy of mind, psychology of art, and cognitive neuroscience. </a:t>
            </a:r>
          </a:p>
          <a:p>
            <a:endParaRPr lang="en-US" dirty="0">
              <a:solidFill>
                <a:srgbClr val="000000"/>
              </a:solidFill>
              <a:effectLst/>
              <a:latin typeface="Helvetica Neue" panose="02000503000000020004" pitchFamily="2" charset="0"/>
            </a:endParaRPr>
          </a:p>
          <a:p>
            <a:r>
              <a:rPr lang="en-US" dirty="0">
                <a:solidFill>
                  <a:srgbClr val="000000"/>
                </a:solidFill>
                <a:effectLst/>
                <a:latin typeface="Helvetica Neue" panose="02000503000000020004" pitchFamily="2" charset="0"/>
              </a:rPr>
              <a:t>Art presents both an excellent illustration of and an occasion for the enactment of embodied meaning, or what Warren would call embodied cognition.</a:t>
            </a:r>
          </a:p>
          <a:p>
            <a:r>
              <a:rPr lang="en-US" dirty="0">
                <a:solidFill>
                  <a:srgbClr val="000000"/>
                </a:solidFill>
                <a:effectLst/>
                <a:latin typeface="Helvetica Neue" panose="02000503000000020004" pitchFamily="2" charset="0"/>
              </a:rPr>
              <a:t>“The arts are exemplary cases of embodied, immanent meaning.” (p. 234)</a:t>
            </a:r>
          </a:p>
          <a:p>
            <a:endParaRPr lang="en-US" dirty="0"/>
          </a:p>
        </p:txBody>
      </p:sp>
      <p:sp>
        <p:nvSpPr>
          <p:cNvPr id="4" name="Slide Number Placeholder 3"/>
          <p:cNvSpPr>
            <a:spLocks noGrp="1"/>
          </p:cNvSpPr>
          <p:nvPr>
            <p:ph type="sldNum" sz="quarter" idx="5"/>
          </p:nvPr>
        </p:nvSpPr>
        <p:spPr/>
        <p:txBody>
          <a:bodyPr/>
          <a:lstStyle/>
          <a:p>
            <a:fld id="{7981EA78-755E-AA48-8F5B-D9A75158A0A4}" type="slidenum">
              <a:rPr lang="en-US" smtClean="0"/>
              <a:t>11</a:t>
            </a:fld>
            <a:endParaRPr lang="en-US"/>
          </a:p>
        </p:txBody>
      </p:sp>
    </p:spTree>
    <p:extLst>
      <p:ext uri="{BB962C8B-B14F-4D97-AF65-F5344CB8AC3E}">
        <p14:creationId xmlns:p14="http://schemas.microsoft.com/office/powerpoint/2010/main" val="18578513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algn="l"/>
            <a:r>
              <a:rPr lang="en-US" b="0" i="0" dirty="0">
                <a:solidFill>
                  <a:srgbClr val="3A3A3A"/>
                </a:solidFill>
                <a:effectLst/>
                <a:latin typeface="Source Serif Pro" panose="020F0502020204030204" pitchFamily="34" charset="0"/>
              </a:rPr>
              <a:t>In </a:t>
            </a:r>
            <a:r>
              <a:rPr lang="en-US" b="0" i="1" dirty="0">
                <a:solidFill>
                  <a:srgbClr val="3A3A3A"/>
                </a:solidFill>
                <a:effectLst/>
                <a:latin typeface="Source Serif Pro" panose="020F0502020204030204" pitchFamily="34" charset="0"/>
              </a:rPr>
              <a:t>The Meaning of the Body</a:t>
            </a:r>
            <a:r>
              <a:rPr lang="en-US" b="0" i="0" dirty="0">
                <a:solidFill>
                  <a:srgbClr val="3A3A3A"/>
                </a:solidFill>
                <a:effectLst/>
                <a:latin typeface="Source Serif Pro" panose="020F0502020204030204" pitchFamily="34" charset="0"/>
              </a:rPr>
              <a:t>, Mark Johnson continues his pioneering work on the exciting connections between cognitive science, language, and meaning first begun in the classic </a:t>
            </a:r>
            <a:r>
              <a:rPr lang="en-US" b="0" i="1" dirty="0">
                <a:solidFill>
                  <a:srgbClr val="3A3A3A"/>
                </a:solidFill>
                <a:effectLst/>
                <a:latin typeface="Source Serif Pro" panose="020F0502020204030204" pitchFamily="34" charset="0"/>
              </a:rPr>
              <a:t>Metaphors We Live By</a:t>
            </a:r>
            <a:r>
              <a:rPr lang="en-US" b="0" i="0" dirty="0">
                <a:solidFill>
                  <a:srgbClr val="3A3A3A"/>
                </a:solidFill>
                <a:effectLst/>
                <a:latin typeface="Source Serif Pro" panose="020F0502020204030204" pitchFamily="34" charset="0"/>
              </a:rPr>
              <a:t>. Johnson uses recent research into infant psychology to show how the body generates meaning even before self-consciousness has fully developed. From there he turns to cognitive neuroscience to further explore the bodily origins of meaning, thought, and language and examines the many dimensions of meaning—including images, qualities, emotions, and metaphors—that are all rooted in the body’s physical encounters with the world. Drawing on the psychology of art and pragmatist philosophy, Johnson argues that all of these aspects of meaning-making are fundamentally aesthetic. He concludes that the arts are the culmination of human attempts to find meaning and that studying the aesthetic dimensions of our experience is crucial to unlocking meaning’s bodily sources.</a:t>
            </a:r>
            <a:br>
              <a:rPr lang="en-US" b="0" i="0" dirty="0">
                <a:solidFill>
                  <a:srgbClr val="3A3A3A"/>
                </a:solidFill>
                <a:effectLst/>
                <a:latin typeface="Source Serif Pro" panose="020F0502020204030204" pitchFamily="34" charset="0"/>
              </a:rPr>
            </a:br>
            <a:r>
              <a:rPr lang="en-US" b="0" i="0" dirty="0">
                <a:solidFill>
                  <a:srgbClr val="3A3A3A"/>
                </a:solidFill>
                <a:effectLst/>
                <a:latin typeface="Source Serif Pro" panose="020F0502020204030204" pitchFamily="34" charset="0"/>
              </a:rPr>
              <a:t>           </a:t>
            </a:r>
          </a:p>
          <a:p>
            <a:pPr algn="l"/>
            <a:r>
              <a:rPr lang="en-US" b="0" i="0" dirty="0">
                <a:solidFill>
                  <a:srgbClr val="3A3A3A"/>
                </a:solidFill>
                <a:effectLst/>
                <a:latin typeface="Source Serif Pro" panose="020F0502020204030204" pitchFamily="34" charset="0"/>
              </a:rPr>
              <a:t>Throughout, Johnson puts forth a bold new conception of the mind rooted in the understanding that philosophy will matter to </a:t>
            </a:r>
            <a:r>
              <a:rPr lang="en-US" b="0" i="0" dirty="0" err="1">
                <a:solidFill>
                  <a:srgbClr val="3A3A3A"/>
                </a:solidFill>
                <a:effectLst/>
                <a:latin typeface="Source Serif Pro" panose="020F0502020204030204" pitchFamily="34" charset="0"/>
              </a:rPr>
              <a:t>nonphilosophers</a:t>
            </a:r>
            <a:r>
              <a:rPr lang="en-US" b="0" i="0" dirty="0">
                <a:solidFill>
                  <a:srgbClr val="3A3A3A"/>
                </a:solidFill>
                <a:effectLst/>
                <a:latin typeface="Source Serif Pro" panose="020F0502020204030204" pitchFamily="34" charset="0"/>
              </a:rPr>
              <a:t> only if it is built on a visceral connection to the world.</a:t>
            </a:r>
          </a:p>
          <a:p>
            <a:pPr algn="l"/>
            <a:r>
              <a:rPr lang="en-US" b="0" i="0" dirty="0">
                <a:solidFill>
                  <a:srgbClr val="3A3A3A"/>
                </a:solidFill>
                <a:effectLst/>
                <a:latin typeface="Source Serif Pro" panose="020F0502020204030204" pitchFamily="34" charset="0"/>
              </a:rPr>
              <a:t> </a:t>
            </a:r>
          </a:p>
          <a:p>
            <a:endParaRPr lang="en-US" dirty="0"/>
          </a:p>
        </p:txBody>
      </p:sp>
      <p:sp>
        <p:nvSpPr>
          <p:cNvPr id="4" name="Slide Number Placeholder 3"/>
          <p:cNvSpPr>
            <a:spLocks noGrp="1"/>
          </p:cNvSpPr>
          <p:nvPr>
            <p:ph type="sldNum" sz="quarter" idx="5"/>
          </p:nvPr>
        </p:nvSpPr>
        <p:spPr/>
        <p:txBody>
          <a:bodyPr/>
          <a:lstStyle/>
          <a:p>
            <a:fld id="{7981EA78-755E-AA48-8F5B-D9A75158A0A4}" type="slidenum">
              <a:rPr lang="en-US" smtClean="0"/>
              <a:t>12</a:t>
            </a:fld>
            <a:endParaRPr lang="en-US" dirty="0"/>
          </a:p>
        </p:txBody>
      </p:sp>
    </p:spTree>
    <p:extLst>
      <p:ext uri="{BB962C8B-B14F-4D97-AF65-F5344CB8AC3E}">
        <p14:creationId xmlns:p14="http://schemas.microsoft.com/office/powerpoint/2010/main" val="19185392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80975"/>
            <a:ext cx="4114800" cy="3086100"/>
          </a:xfrm>
        </p:spPr>
      </p:sp>
      <p:sp>
        <p:nvSpPr>
          <p:cNvPr id="3" name="Notes Placeholder 2"/>
          <p:cNvSpPr>
            <a:spLocks noGrp="1"/>
          </p:cNvSpPr>
          <p:nvPr>
            <p:ph type="body" idx="1"/>
          </p:nvPr>
        </p:nvSpPr>
        <p:spPr>
          <a:xfrm>
            <a:off x="685800" y="3451675"/>
            <a:ext cx="5486400" cy="3600451"/>
          </a:xfrm>
        </p:spPr>
        <p:txBody>
          <a:bodyPr/>
          <a:lstStyle/>
          <a:p>
            <a:r>
              <a:rPr lang="en-US" b="1" dirty="0"/>
              <a:t>I’ve been around long enough to know that, depending upon your philosophical or theological tradition, you’ve probably got one or two basic responses at this point</a:t>
            </a:r>
          </a:p>
          <a:p>
            <a:r>
              <a:rPr lang="en-US" b="1" dirty="0"/>
              <a:t>For my analytic friends, you are probably like: everything you just said sounds like a mess to me. Also, it disgusts me. </a:t>
            </a:r>
          </a:p>
          <a:p>
            <a:r>
              <a:rPr lang="en-US" b="1" dirty="0"/>
              <a:t>For my continental friends, you are probably like: I’m not so sure about this whole embodied meaning thing, so let’s get back to that bit where you said the ontic status of a cheeseburger depends upon an artificial reconstruction of the historically contingent phenomenon known as a cheeseburger.  </a:t>
            </a:r>
          </a:p>
          <a:p>
            <a:endParaRPr lang="en-US" b="1" dirty="0"/>
          </a:p>
          <a:p>
            <a:r>
              <a:rPr lang="en-US" b="1" dirty="0"/>
              <a:t>But my job is not to convince you to radically shift your philosophical or theological commitments in order to engage in cross-disciplinary inquiry. </a:t>
            </a:r>
          </a:p>
          <a:p>
            <a:r>
              <a:rPr lang="en-US" b="1" dirty="0"/>
              <a:t>Rather, I’m just offering a high-level overview of field. </a:t>
            </a:r>
          </a:p>
          <a:p>
            <a:r>
              <a:rPr lang="en-US" b="1" dirty="0"/>
              <a:t>And I thought the best way to do that would be to share with you the psychological perspectives that have been most helpful to me as a theologian, and then to give you a couple concrete examples so you could see what the possibilities might be. </a:t>
            </a:r>
          </a:p>
          <a:p>
            <a:endParaRPr lang="en-US" b="1" dirty="0"/>
          </a:p>
          <a:p>
            <a:r>
              <a:rPr lang="en-US" b="1" dirty="0"/>
              <a:t>In doing so, my hope is that I might shift you from these pics …. To this one! </a:t>
            </a:r>
          </a:p>
        </p:txBody>
      </p:sp>
      <p:sp>
        <p:nvSpPr>
          <p:cNvPr id="4" name="Slide Number Placeholder 3"/>
          <p:cNvSpPr>
            <a:spLocks noGrp="1"/>
          </p:cNvSpPr>
          <p:nvPr>
            <p:ph type="sldNum" sz="quarter" idx="5"/>
          </p:nvPr>
        </p:nvSpPr>
        <p:spPr/>
        <p:txBody>
          <a:bodyPr/>
          <a:lstStyle/>
          <a:p>
            <a:fld id="{7981EA78-755E-AA48-8F5B-D9A75158A0A4}" type="slidenum">
              <a:rPr lang="en-US" smtClean="0"/>
              <a:t>13</a:t>
            </a:fld>
            <a:endParaRPr lang="en-US"/>
          </a:p>
        </p:txBody>
      </p:sp>
    </p:spTree>
    <p:extLst>
      <p:ext uri="{BB962C8B-B14F-4D97-AF65-F5344CB8AC3E}">
        <p14:creationId xmlns:p14="http://schemas.microsoft.com/office/powerpoint/2010/main" val="39156404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dirty="0"/>
              <a:t>In doing so, my hope is that I might shift you from these pics …. To this one! </a:t>
            </a:r>
          </a:p>
          <a:p>
            <a:endParaRPr lang="en-US" dirty="0"/>
          </a:p>
        </p:txBody>
      </p:sp>
      <p:sp>
        <p:nvSpPr>
          <p:cNvPr id="4" name="Slide Number Placeholder 3"/>
          <p:cNvSpPr>
            <a:spLocks noGrp="1"/>
          </p:cNvSpPr>
          <p:nvPr>
            <p:ph type="sldNum" sz="quarter" idx="5"/>
          </p:nvPr>
        </p:nvSpPr>
        <p:spPr/>
        <p:txBody>
          <a:bodyPr/>
          <a:lstStyle/>
          <a:p>
            <a:fld id="{7981EA78-755E-AA48-8F5B-D9A75158A0A4}" type="slidenum">
              <a:rPr lang="en-US" smtClean="0"/>
              <a:t>14</a:t>
            </a:fld>
            <a:endParaRPr lang="en-US"/>
          </a:p>
        </p:txBody>
      </p:sp>
    </p:spTree>
    <p:extLst>
      <p:ext uri="{BB962C8B-B14F-4D97-AF65-F5344CB8AC3E}">
        <p14:creationId xmlns:p14="http://schemas.microsoft.com/office/powerpoint/2010/main" val="41667713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gc6f9e470d_0_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 name="Google Shape;83;gc6f9e470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600" b="1" dirty="0"/>
              <a:t>The First empirical study I want to talk to you about is called Measuring the (</a:t>
            </a:r>
            <a:r>
              <a:rPr lang="en-US" sz="1600" b="1" dirty="0" err="1"/>
              <a:t>im</a:t>
            </a:r>
            <a:r>
              <a:rPr lang="en-US" sz="1600" b="1" dirty="0"/>
              <a:t>)</a:t>
            </a:r>
            <a:r>
              <a:rPr lang="en-US" sz="1600" b="1" dirty="0" err="1"/>
              <a:t>measureable</a:t>
            </a:r>
            <a:r>
              <a:rPr lang="en-US" sz="1600" b="1" dirty="0"/>
              <a:t>, and just this past week we got our paper accepted in the journal of Psychology, Aesthetics, Creativity, and the Arts. </a:t>
            </a:r>
          </a:p>
          <a:p>
            <a:pPr marL="0" lvl="0" indent="0" algn="l" rtl="0">
              <a:spcBef>
                <a:spcPts val="0"/>
              </a:spcBef>
              <a:spcAft>
                <a:spcPts val="0"/>
              </a:spcAft>
              <a:buNone/>
            </a:pPr>
            <a:endParaRPr sz="1600" b="1"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gc6f9e470d_0_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8" name="Google Shape;88;gc6f9e470d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e36684279d_0_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5" name="Google Shape;195;ge36684279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600" b="1" dirty="0"/>
              <a:t>Ran multiple studies with two different designs: Between subjects and Within subjects </a:t>
            </a:r>
          </a:p>
          <a:p>
            <a:pPr marL="0" lvl="0" indent="0" algn="l" rtl="0">
              <a:spcBef>
                <a:spcPts val="0"/>
              </a:spcBef>
              <a:spcAft>
                <a:spcPts val="0"/>
              </a:spcAft>
              <a:buNone/>
            </a:pPr>
            <a:r>
              <a:rPr lang="en-US" sz="1600" b="1" dirty="0"/>
              <a:t>Essentially, participants viewed a series of photos, either in the Original/Good condition or Modified/Bad condition</a:t>
            </a:r>
          </a:p>
          <a:p>
            <a:pPr marL="0" lvl="0" indent="0" algn="l" rtl="0">
              <a:spcBef>
                <a:spcPts val="0"/>
              </a:spcBef>
              <a:spcAft>
                <a:spcPts val="0"/>
              </a:spcAft>
              <a:buNone/>
            </a:pPr>
            <a:r>
              <a:rPr lang="en-US" sz="1600" b="1" dirty="0"/>
              <a:t>We then had them fill out a series of psychometrics before and after. </a:t>
            </a:r>
            <a:endParaRPr sz="1600" b="1"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b803dc93c2_0_5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 name="Google Shape;202;gb803dc93c2_0_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600" b="1" dirty="0"/>
              <a:t>Also identified comparison photos</a:t>
            </a:r>
            <a:endParaRPr sz="1600" b="1" dirty="0"/>
          </a:p>
          <a:p>
            <a:pPr marL="0" lvl="0" indent="0" algn="l" rtl="0">
              <a:spcBef>
                <a:spcPts val="0"/>
              </a:spcBef>
              <a:spcAft>
                <a:spcPts val="0"/>
              </a:spcAft>
              <a:buNone/>
            </a:pPr>
            <a:r>
              <a:rPr lang="en" sz="1600" b="1" dirty="0"/>
              <a:t>First round of studies we matched them according to Valence and Arousal</a:t>
            </a:r>
            <a:endParaRPr sz="1600" b="1"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gb803dc93c2_0_17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 name="Google Shape;108;gb803dc93c2_0_1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600" b="1" dirty="0"/>
              <a:t>Example of actual stimuli used in study – this is the “good art” category</a:t>
            </a:r>
            <a:endParaRPr sz="1600" b="1"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dirty="0"/>
              <a:t>My Job: Provide an overview of overview of some of the prevailing theories in the psychology of aesthetics, identify a few ways that theology and philosophy might find some common ground. </a:t>
            </a:r>
          </a:p>
          <a:p>
            <a:endParaRPr lang="en-US" b="1" dirty="0"/>
          </a:p>
          <a:p>
            <a:endParaRPr lang="en-US" b="1" dirty="0"/>
          </a:p>
          <a:p>
            <a:r>
              <a:rPr lang="en-US" b="1" dirty="0"/>
              <a:t>But I’d much rather talk about cheeseburgers…</a:t>
            </a:r>
          </a:p>
          <a:p>
            <a:endParaRPr lang="en-US" dirty="0"/>
          </a:p>
        </p:txBody>
      </p:sp>
      <p:sp>
        <p:nvSpPr>
          <p:cNvPr id="4" name="Slide Number Placeholder 3"/>
          <p:cNvSpPr>
            <a:spLocks noGrp="1"/>
          </p:cNvSpPr>
          <p:nvPr>
            <p:ph type="sldNum" sz="quarter" idx="5"/>
          </p:nvPr>
        </p:nvSpPr>
        <p:spPr/>
        <p:txBody>
          <a:bodyPr/>
          <a:lstStyle/>
          <a:p>
            <a:fld id="{7981EA78-755E-AA48-8F5B-D9A75158A0A4}" type="slidenum">
              <a:rPr lang="en-US" smtClean="0"/>
              <a:t>2</a:t>
            </a:fld>
            <a:endParaRPr lang="en-US"/>
          </a:p>
        </p:txBody>
      </p:sp>
    </p:spTree>
    <p:extLst>
      <p:ext uri="{BB962C8B-B14F-4D97-AF65-F5344CB8AC3E}">
        <p14:creationId xmlns:p14="http://schemas.microsoft.com/office/powerpoint/2010/main" val="38905424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b803dc93c2_0_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 name="Google Shape;113;gb803dc93c2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t>Here’s a modified version of that same photo, this one violating some basic rules of visual composition.</a:t>
            </a:r>
            <a:endParaRPr b="1" dirty="0"/>
          </a:p>
          <a:p>
            <a:pPr marL="0" lvl="0" indent="0" algn="l" rtl="0">
              <a:spcBef>
                <a:spcPts val="0"/>
              </a:spcBef>
              <a:spcAft>
                <a:spcPts val="0"/>
              </a:spcAft>
              <a:buNone/>
            </a:pPr>
            <a:r>
              <a:rPr lang="en" b="1" dirty="0"/>
              <a:t>In comparison to the first one I showed you, we are asking whether this image </a:t>
            </a:r>
            <a:r>
              <a:rPr lang="en" b="1" dirty="0">
                <a:solidFill>
                  <a:schemeClr val="dk1"/>
                </a:solidFill>
              </a:rPr>
              <a:t>gives rise to a different kind or degree of awe or wonder, transcendence or spirituality? </a:t>
            </a:r>
            <a:endParaRPr b="1" dirty="0"/>
          </a:p>
          <a:p>
            <a:pPr marL="0" lvl="0" indent="0" algn="l" rtl="0">
              <a:spcBef>
                <a:spcPts val="0"/>
              </a:spcBef>
              <a:spcAft>
                <a:spcPts val="0"/>
              </a:spcAft>
              <a:buNone/>
            </a:pPr>
            <a:endParaRPr b="1" dirty="0"/>
          </a:p>
          <a:p>
            <a:pPr marL="0" lvl="0" indent="0" algn="l" rtl="0">
              <a:spcBef>
                <a:spcPts val="0"/>
              </a:spcBef>
              <a:spcAft>
                <a:spcPts val="0"/>
              </a:spcAft>
              <a:buNone/>
            </a:pPr>
            <a:r>
              <a:rPr lang="en" b="1" dirty="0"/>
              <a:t>Are these different psycho-spiritual effects quantifiable in any meaningful sense - that is, measurable, observable, manipulable such that we can make predictive generalizations? </a:t>
            </a:r>
            <a:endParaRPr b="1"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gc6f9e470d_0_12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2" name="Google Shape;282;gc6f9e470d_0_1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gc6f9e470d_0_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 name="Google Shape;83;gc6f9e470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lvl="0">
              <a:spcAft>
                <a:spcPts val="2400"/>
              </a:spcAft>
              <a:buClr>
                <a:schemeClr val="dk1"/>
              </a:buClr>
            </a:pPr>
            <a:r>
              <a:rPr lang="en-US" sz="1600" b="1" dirty="0">
                <a:effectLst/>
                <a:latin typeface="Arial" panose="020B0604020202020204" pitchFamily="34" charset="0"/>
                <a:ea typeface="Calibri" panose="020F0502020204030204" pitchFamily="34" charset="0"/>
                <a:cs typeface="Arial" panose="020B0604020202020204" pitchFamily="34" charset="0"/>
              </a:rPr>
              <a:t>A second study on aesthetics has less to do with spiritual and transcendent outcome measures, and more to do with empathy</a:t>
            </a:r>
          </a:p>
        </p:txBody>
      </p:sp>
    </p:spTree>
    <p:extLst>
      <p:ext uri="{BB962C8B-B14F-4D97-AF65-F5344CB8AC3E}">
        <p14:creationId xmlns:p14="http://schemas.microsoft.com/office/powerpoint/2010/main" val="21005364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5888"/>
            <a:ext cx="4114800" cy="3086100"/>
          </a:xfrm>
        </p:spPr>
      </p:sp>
      <p:sp>
        <p:nvSpPr>
          <p:cNvPr id="3" name="Notes Placeholder 2"/>
          <p:cNvSpPr>
            <a:spLocks noGrp="1"/>
          </p:cNvSpPr>
          <p:nvPr>
            <p:ph type="body" idx="1"/>
          </p:nvPr>
        </p:nvSpPr>
        <p:spPr>
          <a:xfrm>
            <a:off x="685800" y="3202594"/>
            <a:ext cx="5486400" cy="3600451"/>
          </a:xfrm>
        </p:spPr>
        <p:txBody>
          <a:bodyPr/>
          <a:lstStyle/>
          <a:p>
            <a:r>
              <a:rPr lang="en-US" b="1" dirty="0"/>
              <a:t>I was using the Multifaceted Empathy Test (MET) in a lab setting for a study on compassion and empathy. </a:t>
            </a:r>
          </a:p>
          <a:p>
            <a:r>
              <a:rPr lang="en-US" b="1" dirty="0"/>
              <a:t>The Met uses photographic stimuli to assess two dimensions of empathy – Cognitive and Affective</a:t>
            </a:r>
          </a:p>
          <a:p>
            <a:r>
              <a:rPr lang="en-US" b="1" dirty="0"/>
              <a:t>Cognitive Empathy is essentially TOM – the degree to which one can recognize the emotions of others</a:t>
            </a:r>
          </a:p>
          <a:p>
            <a:r>
              <a:rPr lang="en-US" b="1" dirty="0"/>
              <a:t>Affective Empathy is the degree to which one feels the feelings of another person</a:t>
            </a:r>
          </a:p>
          <a:p>
            <a:endParaRPr lang="en-US" b="1" dirty="0"/>
          </a:p>
          <a:p>
            <a:r>
              <a:rPr lang="en-US" b="1" dirty="0"/>
              <a:t>The measure itself is based on the “reading the mind in the eyes” theory, but as I was using this, I thought to myself, but wait, that has to do with other humans, and these are pictures of other humans. </a:t>
            </a:r>
          </a:p>
          <a:p>
            <a:r>
              <a:rPr lang="en-US" b="1" dirty="0"/>
              <a:t>And as soon as you take a picture of another human, there are formal, aesthetic properties that come into play that must affect empathy. </a:t>
            </a:r>
          </a:p>
          <a:p>
            <a:r>
              <a:rPr lang="en-US" b="1" dirty="0"/>
              <a:t>So I hypothesized that pictures composed according to some discernable aesthetic criteria would generate higher levels of Cog and </a:t>
            </a:r>
            <a:r>
              <a:rPr lang="en-US" b="1" dirty="0" err="1"/>
              <a:t>Aff</a:t>
            </a:r>
            <a:r>
              <a:rPr lang="en-US" b="1" dirty="0"/>
              <a:t> empathy in comparison to photos that do not. </a:t>
            </a:r>
          </a:p>
          <a:p>
            <a:r>
              <a:rPr lang="en-US" b="1" dirty="0"/>
              <a:t>As it turns out, they do. And I’ve replicated this numerous times … and I’m in the process of writing it up. </a:t>
            </a:r>
          </a:p>
          <a:p>
            <a:endParaRPr lang="en-US" dirty="0"/>
          </a:p>
        </p:txBody>
      </p:sp>
      <p:sp>
        <p:nvSpPr>
          <p:cNvPr id="4" name="Slide Number Placeholder 3"/>
          <p:cNvSpPr>
            <a:spLocks noGrp="1"/>
          </p:cNvSpPr>
          <p:nvPr>
            <p:ph type="sldNum" sz="quarter" idx="5"/>
          </p:nvPr>
        </p:nvSpPr>
        <p:spPr/>
        <p:txBody>
          <a:bodyPr/>
          <a:lstStyle/>
          <a:p>
            <a:fld id="{7981EA78-755E-AA48-8F5B-D9A75158A0A4}" type="slidenum">
              <a:rPr lang="en-US" smtClean="0"/>
              <a:t>23</a:t>
            </a:fld>
            <a:endParaRPr lang="en-US"/>
          </a:p>
        </p:txBody>
      </p:sp>
    </p:spTree>
    <p:extLst>
      <p:ext uri="{BB962C8B-B14F-4D97-AF65-F5344CB8AC3E}">
        <p14:creationId xmlns:p14="http://schemas.microsoft.com/office/powerpoint/2010/main" val="30570290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438150"/>
            <a:ext cx="4114800" cy="3086100"/>
          </a:xfrm>
        </p:spPr>
      </p:sp>
      <p:sp>
        <p:nvSpPr>
          <p:cNvPr id="3" name="Notes Placeholder 2"/>
          <p:cNvSpPr>
            <a:spLocks noGrp="1"/>
          </p:cNvSpPr>
          <p:nvPr>
            <p:ph type="body" idx="1"/>
          </p:nvPr>
        </p:nvSpPr>
        <p:spPr>
          <a:xfrm>
            <a:off x="206115" y="3524249"/>
            <a:ext cx="6445771" cy="3600451"/>
          </a:xfrm>
        </p:spPr>
        <p:txBody>
          <a:bodyPr/>
          <a:lstStyle/>
          <a:p>
            <a:pPr lvl="0">
              <a:spcAft>
                <a:spcPts val="2400"/>
              </a:spcAft>
              <a:buClr>
                <a:schemeClr val="dk1"/>
              </a:buClr>
            </a:pPr>
            <a:r>
              <a:rPr lang="en-US" b="1" dirty="0"/>
              <a:t>Then, as part of a </a:t>
            </a:r>
            <a:r>
              <a:rPr lang="en-US" b="1" dirty="0" err="1"/>
              <a:t>nueropsych</a:t>
            </a:r>
            <a:r>
              <a:rPr lang="en-US" b="1" dirty="0"/>
              <a:t> lab, I extended these findings to research with people who have </a:t>
            </a:r>
            <a:r>
              <a:rPr lang="en-US" b="1" dirty="0" err="1"/>
              <a:t>AgCC</a:t>
            </a:r>
            <a:r>
              <a:rPr lang="en-US" b="1" dirty="0"/>
              <a:t>. </a:t>
            </a:r>
          </a:p>
          <a:p>
            <a:pPr lvl="0">
              <a:spcAft>
                <a:spcPts val="2400"/>
              </a:spcAft>
              <a:buClr>
                <a:schemeClr val="dk1"/>
              </a:buClr>
            </a:pPr>
            <a:r>
              <a:rPr lang="en-US" b="1" dirty="0"/>
              <a:t>Agenesis of the Corpus Callosum (</a:t>
            </a:r>
            <a:r>
              <a:rPr lang="en-US" b="1" dirty="0" err="1"/>
              <a:t>AgCC</a:t>
            </a:r>
            <a:r>
              <a:rPr lang="en-US" b="1" dirty="0"/>
              <a:t>) is the congenital absence of all or part of the corpus callosum.</a:t>
            </a:r>
          </a:p>
          <a:p>
            <a:pPr lvl="0">
              <a:spcAft>
                <a:spcPts val="2400"/>
              </a:spcAft>
              <a:buClr>
                <a:schemeClr val="dk1"/>
              </a:buClr>
            </a:pPr>
            <a:r>
              <a:rPr lang="en-US" b="1" dirty="0"/>
              <a:t>Individuals with primary agenesis of the corpus callosum (ACC, Fig. 1) demonstrate impaired recognition of others’ emotions (Symington et al., 2010) and diminished ability to infer and describe others’ emotions (Paul et al., 2021).</a:t>
            </a:r>
          </a:p>
          <a:p>
            <a:pPr lvl="0">
              <a:spcAft>
                <a:spcPts val="2400"/>
              </a:spcAft>
              <a:buClr>
                <a:schemeClr val="dk1"/>
              </a:buClr>
            </a:pPr>
            <a:r>
              <a:rPr lang="en-US" b="1" dirty="0"/>
              <a:t>In ACC, the emotion processing deficits revealed on rating scales appear to be associated with atypical patterns of visual attention to faces (Bridgman et al, 2014) dissociated from physiological arousal (i.e., discrimination of emotions based on galvanic skin responses, Paul et al, 2006). </a:t>
            </a:r>
          </a:p>
          <a:p>
            <a:pPr lvl="0">
              <a:spcAft>
                <a:spcPts val="2400"/>
              </a:spcAft>
              <a:buClr>
                <a:schemeClr val="dk1"/>
              </a:buClr>
            </a:pPr>
            <a:r>
              <a:rPr lang="en-US" b="1" dirty="0"/>
              <a:t>This study used the Multifaceted Empathy Test [MET] (</a:t>
            </a:r>
            <a:r>
              <a:rPr lang="en-US" b="1" dirty="0" err="1"/>
              <a:t>Foell</a:t>
            </a:r>
            <a:r>
              <a:rPr lang="en-US" b="1" dirty="0"/>
              <a:t> et al., 2018) to examine the impact of visual aesthetics (photo composition) on empathetic feelings (affective empathy) and situational emotion recognition (cognitive empathy) in persons with ACC. </a:t>
            </a:r>
          </a:p>
          <a:p>
            <a:pPr lvl="0">
              <a:spcAft>
                <a:spcPts val="2400"/>
              </a:spcAft>
              <a:buClr>
                <a:schemeClr val="dk1"/>
              </a:buClr>
            </a:pPr>
            <a:r>
              <a:rPr lang="en-US" b="1" dirty="0"/>
              <a:t>It hypothesized that photo composition would influence affective empathy among persons with ACC to the same degree as a comparison group. </a:t>
            </a:r>
          </a:p>
          <a:p>
            <a:pPr lvl="0">
              <a:spcAft>
                <a:spcPts val="2400"/>
              </a:spcAft>
              <a:buClr>
                <a:schemeClr val="dk1"/>
              </a:buClr>
            </a:pPr>
            <a:r>
              <a:rPr lang="en-US" b="1" dirty="0"/>
              <a:t>Photo composition would not influence cognitive empathy ratings among persons with ACC to the same degree as a comparison group. </a:t>
            </a:r>
          </a:p>
          <a:p>
            <a:pPr lvl="0">
              <a:spcAft>
                <a:spcPts val="2400"/>
              </a:spcAft>
              <a:buClr>
                <a:schemeClr val="dk1"/>
              </a:buClr>
            </a:pPr>
            <a:r>
              <a:rPr lang="en-US" b="1" dirty="0"/>
              <a:t>And it turns out, our hypotheses were confirmed!</a:t>
            </a:r>
          </a:p>
        </p:txBody>
      </p:sp>
      <p:sp>
        <p:nvSpPr>
          <p:cNvPr id="4" name="Slide Number Placeholder 3"/>
          <p:cNvSpPr>
            <a:spLocks noGrp="1"/>
          </p:cNvSpPr>
          <p:nvPr>
            <p:ph type="sldNum" sz="quarter" idx="5"/>
          </p:nvPr>
        </p:nvSpPr>
        <p:spPr/>
        <p:txBody>
          <a:bodyPr/>
          <a:lstStyle/>
          <a:p>
            <a:fld id="{7981EA78-755E-AA48-8F5B-D9A75158A0A4}" type="slidenum">
              <a:rPr lang="en-US" smtClean="0"/>
              <a:t>24</a:t>
            </a:fld>
            <a:endParaRPr lang="en-US"/>
          </a:p>
        </p:txBody>
      </p:sp>
    </p:spTree>
    <p:extLst>
      <p:ext uri="{BB962C8B-B14F-4D97-AF65-F5344CB8AC3E}">
        <p14:creationId xmlns:p14="http://schemas.microsoft.com/office/powerpoint/2010/main" val="31603320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gc6f9e470d_0_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 name="Google Shape;83;gc6f9e470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t>And What is that “something more?”…..</a:t>
            </a:r>
          </a:p>
          <a:p>
            <a:pPr marL="0" lvl="0" indent="0" algn="l" rtl="0">
              <a:spcBef>
                <a:spcPts val="0"/>
              </a:spcBef>
              <a:spcAft>
                <a:spcPts val="0"/>
              </a:spcAft>
              <a:buNone/>
            </a:pPr>
            <a:endParaRPr lang="en-US" b="1" dirty="0"/>
          </a:p>
          <a:p>
            <a:pPr marL="0" lvl="0" indent="0" algn="l" rtl="0">
              <a:spcBef>
                <a:spcPts val="0"/>
              </a:spcBef>
              <a:spcAft>
                <a:spcPts val="0"/>
              </a:spcAft>
              <a:buNone/>
            </a:pPr>
            <a:r>
              <a:rPr lang="en-US" b="1" dirty="0"/>
              <a:t>Well, I think the only real way to answer that is … it has something to do with cheeseburgers. </a:t>
            </a:r>
          </a:p>
          <a:p>
            <a:pPr marL="0" lvl="0" indent="0" algn="l" rtl="0">
              <a:spcBef>
                <a:spcPts val="0"/>
              </a:spcBef>
              <a:spcAft>
                <a:spcPts val="0"/>
              </a:spcAft>
              <a:buNone/>
            </a:pPr>
            <a:endParaRPr lang="en-US" b="1" dirty="0"/>
          </a:p>
          <a:p>
            <a:pPr marL="0" marR="0">
              <a:spcBef>
                <a:spcPts val="0"/>
              </a:spcBef>
              <a:spcAft>
                <a:spcPts val="0"/>
              </a:spcAft>
            </a:pPr>
            <a:r>
              <a:rPr lang="en-US" b="1" dirty="0">
                <a:effectLst/>
                <a:latin typeface="Cambria" panose="02040503050406030204" pitchFamily="18" charset="0"/>
                <a:ea typeface="MS Mincho" panose="02020609040205080304" pitchFamily="49" charset="-128"/>
                <a:cs typeface="Times New Roman" panose="02020603050405020304" pitchFamily="18" charset="0"/>
              </a:rPr>
              <a:t>The way we perceive these images sensually, empathize with them, and even experience some kind of transcendence in light of them has something to do with the objective, formal properties of the stimuli. </a:t>
            </a:r>
          </a:p>
          <a:p>
            <a:pPr marL="0" marR="0">
              <a:spcBef>
                <a:spcPts val="0"/>
              </a:spcBef>
              <a:spcAft>
                <a:spcPts val="0"/>
              </a:spcAft>
            </a:pPr>
            <a:r>
              <a:rPr lang="en-US" b="1" dirty="0">
                <a:effectLst/>
                <a:latin typeface="Cambria" panose="02040503050406030204" pitchFamily="18" charset="0"/>
                <a:ea typeface="MS Mincho" panose="02020609040205080304" pitchFamily="49" charset="-128"/>
                <a:cs typeface="Times New Roman" panose="02020603050405020304" pitchFamily="18" charset="0"/>
              </a:rPr>
              <a:t>Artists are able to make us think, feel, and behave in ways by creating works of art that leverage and recruit our aesthetic awareness of the world. </a:t>
            </a:r>
          </a:p>
          <a:p>
            <a:pPr marL="0" marR="0">
              <a:spcBef>
                <a:spcPts val="0"/>
              </a:spcBef>
              <a:spcAft>
                <a:spcPts val="0"/>
              </a:spcAft>
            </a:pPr>
            <a:endParaRPr lang="en-US" b="1" dirty="0">
              <a:effectLst/>
              <a:latin typeface="Cambria" panose="02040503050406030204" pitchFamily="18" charset="0"/>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888071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dirty="0"/>
              <a:t>They can take pictures like THIS</a:t>
            </a:r>
          </a:p>
          <a:p>
            <a:pPr marL="0" marR="0">
              <a:spcBef>
                <a:spcPts val="0"/>
              </a:spcBef>
              <a:spcAft>
                <a:spcPts val="0"/>
              </a:spcAft>
            </a:pPr>
            <a:endParaRPr lang="en-US" b="1" dirty="0"/>
          </a:p>
        </p:txBody>
      </p:sp>
      <p:sp>
        <p:nvSpPr>
          <p:cNvPr id="4" name="Slide Number Placeholder 3"/>
          <p:cNvSpPr>
            <a:spLocks noGrp="1"/>
          </p:cNvSpPr>
          <p:nvPr>
            <p:ph type="sldNum" sz="quarter" idx="5"/>
          </p:nvPr>
        </p:nvSpPr>
        <p:spPr/>
        <p:txBody>
          <a:bodyPr/>
          <a:lstStyle/>
          <a:p>
            <a:fld id="{7981EA78-755E-AA48-8F5B-D9A75158A0A4}" type="slidenum">
              <a:rPr lang="en-US" smtClean="0"/>
              <a:t>26</a:t>
            </a:fld>
            <a:endParaRPr lang="en-US"/>
          </a:p>
        </p:txBody>
      </p:sp>
    </p:spTree>
    <p:extLst>
      <p:ext uri="{BB962C8B-B14F-4D97-AF65-F5344CB8AC3E}">
        <p14:creationId xmlns:p14="http://schemas.microsoft.com/office/powerpoint/2010/main" val="36037652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a:spcBef>
                <a:spcPts val="0"/>
              </a:spcBef>
              <a:spcAft>
                <a:spcPts val="0"/>
              </a:spcAft>
            </a:pPr>
            <a:r>
              <a:rPr lang="en-US" sz="1400" b="1" dirty="0"/>
              <a:t>And turn them into something like this …. Or better yet, something like this….</a:t>
            </a:r>
          </a:p>
        </p:txBody>
      </p:sp>
      <p:sp>
        <p:nvSpPr>
          <p:cNvPr id="4" name="Slide Number Placeholder 3"/>
          <p:cNvSpPr>
            <a:spLocks noGrp="1"/>
          </p:cNvSpPr>
          <p:nvPr>
            <p:ph type="sldNum" sz="quarter" idx="5"/>
          </p:nvPr>
        </p:nvSpPr>
        <p:spPr/>
        <p:txBody>
          <a:bodyPr/>
          <a:lstStyle/>
          <a:p>
            <a:fld id="{7981EA78-755E-AA48-8F5B-D9A75158A0A4}" type="slidenum">
              <a:rPr lang="en-US" smtClean="0"/>
              <a:t>27</a:t>
            </a:fld>
            <a:endParaRPr lang="en-US"/>
          </a:p>
        </p:txBody>
      </p:sp>
    </p:spTree>
    <p:extLst>
      <p:ext uri="{BB962C8B-B14F-4D97-AF65-F5344CB8AC3E}">
        <p14:creationId xmlns:p14="http://schemas.microsoft.com/office/powerpoint/2010/main" val="9071210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981EA78-755E-AA48-8F5B-D9A75158A0A4}" type="slidenum">
              <a:rPr lang="en-US" smtClean="0"/>
              <a:t>28</a:t>
            </a:fld>
            <a:endParaRPr lang="en-US"/>
          </a:p>
        </p:txBody>
      </p:sp>
    </p:spTree>
    <p:extLst>
      <p:ext uri="{BB962C8B-B14F-4D97-AF65-F5344CB8AC3E}">
        <p14:creationId xmlns:p14="http://schemas.microsoft.com/office/powerpoint/2010/main" val="18497270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981EA78-755E-AA48-8F5B-D9A75158A0A4}" type="slidenum">
              <a:rPr lang="en-US" smtClean="0"/>
              <a:t>29</a:t>
            </a:fld>
            <a:endParaRPr lang="en-US"/>
          </a:p>
        </p:txBody>
      </p:sp>
    </p:spTree>
    <p:extLst>
      <p:ext uri="{BB962C8B-B14F-4D97-AF65-F5344CB8AC3E}">
        <p14:creationId xmlns:p14="http://schemas.microsoft.com/office/powerpoint/2010/main" val="14514407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266700"/>
            <a:ext cx="4114800" cy="3086100"/>
          </a:xfrm>
        </p:spPr>
      </p:sp>
      <p:sp>
        <p:nvSpPr>
          <p:cNvPr id="3" name="Notes Placeholder 2"/>
          <p:cNvSpPr>
            <a:spLocks noGrp="1"/>
          </p:cNvSpPr>
          <p:nvPr>
            <p:ph type="body" idx="1"/>
          </p:nvPr>
        </p:nvSpPr>
        <p:spPr>
          <a:xfrm>
            <a:off x="685800" y="3664083"/>
            <a:ext cx="5486400" cy="3600451"/>
          </a:xfrm>
        </p:spPr>
        <p:txBody>
          <a:bodyPr/>
          <a:lstStyle/>
          <a:p>
            <a:pPr marL="0" marR="0">
              <a:spcBef>
                <a:spcPts val="0"/>
              </a:spcBef>
              <a:spcAft>
                <a:spcPts val="0"/>
              </a:spcAft>
            </a:pPr>
            <a:r>
              <a:rPr lang="en-US" b="1" dirty="0">
                <a:effectLst/>
                <a:latin typeface="Cambria" panose="02040503050406030204" pitchFamily="18" charset="0"/>
                <a:ea typeface="MS Mincho" panose="02020609040205080304" pitchFamily="49" charset="-128"/>
                <a:cs typeface="Times New Roman" panose="02020603050405020304" pitchFamily="18" charset="0"/>
              </a:rPr>
              <a:t>Any In-n-out fans here? Before saying anything more, I need to make a confession to you all: I used to live in an In-n-Out desert—a barren burger wasteland otherwise known as the state of Colorado. So when I moved to Southern California and suddenly found myself surrounded by double-doubles, I wanted to tell my friends and family back home all about it. I would text, email, </a:t>
            </a:r>
            <a:r>
              <a:rPr lang="en-US" b="1" dirty="0" err="1">
                <a:effectLst/>
                <a:latin typeface="Cambria" panose="02040503050406030204" pitchFamily="18" charset="0"/>
                <a:ea typeface="MS Mincho" panose="02020609040205080304" pitchFamily="49" charset="-128"/>
                <a:cs typeface="Times New Roman" panose="02020603050405020304" pitchFamily="18" charset="0"/>
              </a:rPr>
              <a:t>facebook</a:t>
            </a:r>
            <a:r>
              <a:rPr lang="en-US" b="1" dirty="0">
                <a:effectLst/>
                <a:latin typeface="Cambria" panose="02040503050406030204" pitchFamily="18" charset="0"/>
                <a:ea typeface="MS Mincho" panose="02020609040205080304" pitchFamily="49" charset="-128"/>
                <a:cs typeface="Times New Roman" panose="02020603050405020304" pitchFamily="18" charset="0"/>
              </a:rPr>
              <a:t>, and tweet pictures of my food in an attempt to communicate the joy and wonder I was experiencing to a world where In-n-Out was an impossibility—an absurdity even. </a:t>
            </a:r>
          </a:p>
          <a:p>
            <a:pPr marL="0" marR="0">
              <a:spcBef>
                <a:spcPts val="0"/>
              </a:spcBef>
              <a:spcAft>
                <a:spcPts val="0"/>
              </a:spcAft>
            </a:pPr>
            <a:r>
              <a:rPr lang="en-US" b="1" dirty="0">
                <a:effectLst/>
                <a:latin typeface="Cambria" panose="02040503050406030204" pitchFamily="18" charset="0"/>
                <a:ea typeface="MS Mincho" panose="02020609040205080304" pitchFamily="49" charset="-128"/>
                <a:cs typeface="Times New Roman" panose="02020603050405020304" pitchFamily="18" charset="0"/>
              </a:rPr>
              <a:t> </a:t>
            </a:r>
          </a:p>
          <a:p>
            <a:pPr marL="0" marR="0">
              <a:spcBef>
                <a:spcPts val="0"/>
              </a:spcBef>
              <a:spcAft>
                <a:spcPts val="0"/>
              </a:spcAft>
            </a:pPr>
            <a:r>
              <a:rPr lang="en-US" b="1" dirty="0">
                <a:effectLst/>
                <a:latin typeface="Cambria" panose="02040503050406030204" pitchFamily="18" charset="0"/>
                <a:ea typeface="MS Mincho" panose="02020609040205080304" pitchFamily="49" charset="-128"/>
                <a:cs typeface="Times New Roman" panose="02020603050405020304" pitchFamily="18" charset="0"/>
              </a:rPr>
              <a:t>But like so many others who post pictures of their meals on social media, something was always a bit off. I was using a hi-def, 8-megapixel camera, but my pictures never quite captured the fullness and beauty of what I was encountering on the ground. In fact, in some cases these highly detailed pictures did just the opposite—they made some thing appealing incredibly un-appealing. </a:t>
            </a:r>
            <a:endParaRPr lang="en-US" b="1" dirty="0"/>
          </a:p>
        </p:txBody>
      </p:sp>
      <p:sp>
        <p:nvSpPr>
          <p:cNvPr id="4" name="Slide Number Placeholder 3"/>
          <p:cNvSpPr>
            <a:spLocks noGrp="1"/>
          </p:cNvSpPr>
          <p:nvPr>
            <p:ph type="sldNum" sz="quarter" idx="5"/>
          </p:nvPr>
        </p:nvSpPr>
        <p:spPr/>
        <p:txBody>
          <a:bodyPr/>
          <a:lstStyle/>
          <a:p>
            <a:fld id="{7981EA78-755E-AA48-8F5B-D9A75158A0A4}" type="slidenum">
              <a:rPr lang="en-US" smtClean="0"/>
              <a:t>3</a:t>
            </a:fld>
            <a:endParaRPr lang="en-US"/>
          </a:p>
        </p:txBody>
      </p:sp>
    </p:spTree>
    <p:extLst>
      <p:ext uri="{BB962C8B-B14F-4D97-AF65-F5344CB8AC3E}">
        <p14:creationId xmlns:p14="http://schemas.microsoft.com/office/powerpoint/2010/main" val="22790800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69863"/>
            <a:ext cx="4114800" cy="3086100"/>
          </a:xfrm>
        </p:spPr>
      </p:sp>
      <p:sp>
        <p:nvSpPr>
          <p:cNvPr id="3" name="Notes Placeholder 2"/>
          <p:cNvSpPr>
            <a:spLocks noGrp="1"/>
          </p:cNvSpPr>
          <p:nvPr>
            <p:ph type="body" idx="1"/>
          </p:nvPr>
        </p:nvSpPr>
        <p:spPr>
          <a:xfrm>
            <a:off x="685800" y="3481748"/>
            <a:ext cx="5486400" cy="3600451"/>
          </a:xfrm>
        </p:spPr>
        <p:txBody>
          <a:bodyPr/>
          <a:lstStyle/>
          <a:p>
            <a:pPr marL="0" marR="0">
              <a:spcBef>
                <a:spcPts val="0"/>
              </a:spcBef>
              <a:spcAft>
                <a:spcPts val="0"/>
              </a:spcAft>
            </a:pPr>
            <a:r>
              <a:rPr lang="en-US" b="1" dirty="0">
                <a:effectLst/>
                <a:latin typeface="Cambria" panose="02040503050406030204" pitchFamily="18" charset="0"/>
                <a:ea typeface="MS Mincho" panose="02020609040205080304" pitchFamily="49" charset="-128"/>
                <a:cs typeface="Times New Roman" panose="02020603050405020304" pitchFamily="18" charset="0"/>
              </a:rPr>
              <a:t>[they took a cheeseburger and made it look something like </a:t>
            </a:r>
            <a:r>
              <a:rPr lang="en-US" b="1" dirty="0">
                <a:effectLst/>
                <a:highlight>
                  <a:srgbClr val="FFFF00"/>
                </a:highlight>
                <a:latin typeface="Cambria" panose="02040503050406030204" pitchFamily="18" charset="0"/>
                <a:ea typeface="MS Mincho" panose="02020609040205080304" pitchFamily="49" charset="-128"/>
                <a:cs typeface="Times New Roman" panose="02020603050405020304" pitchFamily="18" charset="0"/>
              </a:rPr>
              <a:t>this</a:t>
            </a:r>
            <a:r>
              <a:rPr lang="en-US" b="1" dirty="0">
                <a:effectLst/>
                <a:latin typeface="Cambria" panose="02040503050406030204" pitchFamily="18" charset="0"/>
                <a:ea typeface="MS Mincho" panose="02020609040205080304" pitchFamily="49" charset="-128"/>
                <a:cs typeface="Times New Roman" panose="02020603050405020304" pitchFamily="18" charset="0"/>
              </a:rPr>
              <a:t> … or </a:t>
            </a:r>
            <a:r>
              <a:rPr lang="en-US" b="1" dirty="0">
                <a:effectLst/>
                <a:highlight>
                  <a:srgbClr val="FFFF00"/>
                </a:highlight>
                <a:latin typeface="Cambria" panose="02040503050406030204" pitchFamily="18" charset="0"/>
                <a:ea typeface="MS Mincho" panose="02020609040205080304" pitchFamily="49" charset="-128"/>
                <a:cs typeface="Times New Roman" panose="02020603050405020304" pitchFamily="18" charset="0"/>
              </a:rPr>
              <a:t>this</a:t>
            </a:r>
            <a:r>
              <a:rPr lang="en-US" b="1" dirty="0">
                <a:effectLst/>
                <a:latin typeface="Cambria" panose="02040503050406030204" pitchFamily="18" charset="0"/>
                <a:ea typeface="MS Mincho" panose="02020609040205080304" pitchFamily="49" charset="-128"/>
                <a:cs typeface="Times New Roman" panose="02020603050405020304" pitchFamily="18" charset="0"/>
              </a:rPr>
              <a:t> …. or </a:t>
            </a:r>
            <a:r>
              <a:rPr lang="en-US" b="1" dirty="0">
                <a:effectLst/>
                <a:highlight>
                  <a:srgbClr val="FFFF00"/>
                </a:highlight>
                <a:latin typeface="Cambria" panose="02040503050406030204" pitchFamily="18" charset="0"/>
                <a:ea typeface="MS Mincho" panose="02020609040205080304" pitchFamily="49" charset="-128"/>
                <a:cs typeface="Times New Roman" panose="02020603050405020304" pitchFamily="18" charset="0"/>
              </a:rPr>
              <a:t>this</a:t>
            </a:r>
            <a:r>
              <a:rPr lang="en-US" b="1" dirty="0">
                <a:effectLst/>
                <a:latin typeface="Cambria" panose="02040503050406030204" pitchFamily="18" charset="0"/>
                <a:ea typeface="MS Mincho" panose="02020609040205080304" pitchFamily="49" charset="-128"/>
                <a:cs typeface="Times New Roman" panose="02020603050405020304" pitchFamily="18" charset="0"/>
              </a:rPr>
              <a:t>] Despite the granular precision made possible by the latest and greatest iPhone, I simply could not convey the full depth of my experience to anyone else. </a:t>
            </a:r>
          </a:p>
          <a:p>
            <a:pPr marL="0" marR="0">
              <a:spcBef>
                <a:spcPts val="0"/>
              </a:spcBef>
              <a:spcAft>
                <a:spcPts val="0"/>
              </a:spcAft>
            </a:pPr>
            <a:r>
              <a:rPr lang="en-US" b="1" dirty="0">
                <a:effectLst/>
                <a:latin typeface="Cambria" panose="02040503050406030204" pitchFamily="18" charset="0"/>
                <a:ea typeface="MS Mincho" panose="02020609040205080304" pitchFamily="49" charset="-128"/>
                <a:cs typeface="Times New Roman" panose="02020603050405020304" pitchFamily="18" charset="0"/>
              </a:rPr>
              <a:t> </a:t>
            </a:r>
          </a:p>
          <a:p>
            <a:pPr marL="0" marR="0">
              <a:spcBef>
                <a:spcPts val="0"/>
              </a:spcBef>
              <a:spcAft>
                <a:spcPts val="0"/>
              </a:spcAft>
            </a:pPr>
            <a:r>
              <a:rPr lang="en-US" b="1" dirty="0">
                <a:effectLst/>
                <a:latin typeface="Cambria" panose="02040503050406030204" pitchFamily="18" charset="0"/>
                <a:ea typeface="MS Mincho" panose="02020609040205080304" pitchFamily="49" charset="-128"/>
                <a:cs typeface="Times New Roman" panose="02020603050405020304" pitchFamily="18" charset="0"/>
              </a:rPr>
              <a:t>A short time later I met a professional photographer who made a living working for food companies. In-n-Out was one. I lamented to him my inability to take quality food pics. “How do you get food to actually look like something you would want to eat? I bet you don’t’ even use real food.” </a:t>
            </a:r>
          </a:p>
          <a:p>
            <a:pPr marL="0" marR="0">
              <a:spcBef>
                <a:spcPts val="0"/>
              </a:spcBef>
              <a:spcAft>
                <a:spcPts val="0"/>
              </a:spcAft>
            </a:pPr>
            <a:r>
              <a:rPr lang="en-US" b="1" dirty="0">
                <a:effectLst/>
                <a:latin typeface="Cambria" panose="02040503050406030204" pitchFamily="18" charset="0"/>
                <a:ea typeface="MS Mincho" panose="02020609040205080304" pitchFamily="49" charset="-128"/>
                <a:cs typeface="Times New Roman" panose="02020603050405020304" pitchFamily="18" charset="0"/>
              </a:rPr>
              <a:t> </a:t>
            </a:r>
          </a:p>
          <a:p>
            <a:r>
              <a:rPr lang="en-US" b="1" dirty="0">
                <a:effectLst/>
                <a:latin typeface="Cambria" panose="02040503050406030204" pitchFamily="18" charset="0"/>
                <a:ea typeface="MS Mincho" panose="02020609040205080304" pitchFamily="49" charset="-128"/>
                <a:cs typeface="Times New Roman" panose="02020603050405020304" pitchFamily="18" charset="0"/>
              </a:rPr>
              <a:t>His reply was telling. He informed me that, to avoid false advertising, food companies are actually required to use real ingredients in their marketing pictures. But they are free to frame them however they like. The problem with taking photos of cheeseburgers in particular is that the viewer can’t see all the ingredients. </a:t>
            </a:r>
            <a:endParaRPr lang="en-US" b="1" dirty="0"/>
          </a:p>
        </p:txBody>
      </p:sp>
      <p:sp>
        <p:nvSpPr>
          <p:cNvPr id="4" name="Slide Number Placeholder 3"/>
          <p:cNvSpPr>
            <a:spLocks noGrp="1"/>
          </p:cNvSpPr>
          <p:nvPr>
            <p:ph type="sldNum" sz="quarter" idx="5"/>
          </p:nvPr>
        </p:nvSpPr>
        <p:spPr/>
        <p:txBody>
          <a:bodyPr/>
          <a:lstStyle/>
          <a:p>
            <a:fld id="{7981EA78-755E-AA48-8F5B-D9A75158A0A4}" type="slidenum">
              <a:rPr lang="en-US" smtClean="0"/>
              <a:t>4</a:t>
            </a:fld>
            <a:endParaRPr lang="en-US"/>
          </a:p>
        </p:txBody>
      </p:sp>
    </p:spTree>
    <p:extLst>
      <p:ext uri="{BB962C8B-B14F-4D97-AF65-F5344CB8AC3E}">
        <p14:creationId xmlns:p14="http://schemas.microsoft.com/office/powerpoint/2010/main" val="20363430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400" b="1" dirty="0">
                <a:effectLst/>
                <a:latin typeface="Cambria" panose="02040503050406030204" pitchFamily="18" charset="0"/>
                <a:ea typeface="MS Mincho" panose="02020609040205080304" pitchFamily="49" charset="-128"/>
                <a:cs typeface="Times New Roman" panose="02020603050405020304" pitchFamily="18" charset="0"/>
              </a:rPr>
              <a:t>So the key, he tells me, is </a:t>
            </a:r>
            <a:r>
              <a:rPr lang="en-US" sz="1400" b="1" dirty="0">
                <a:effectLst/>
                <a:highlight>
                  <a:srgbClr val="FFFF00"/>
                </a:highlight>
                <a:latin typeface="Cambria" panose="02040503050406030204" pitchFamily="18" charset="0"/>
                <a:ea typeface="MS Mincho" panose="02020609040205080304" pitchFamily="49" charset="-128"/>
                <a:cs typeface="Times New Roman" panose="02020603050405020304" pitchFamily="18" charset="0"/>
              </a:rPr>
              <a:t>to stack the ingredients like this</a:t>
            </a:r>
            <a:r>
              <a:rPr lang="en-US" sz="1400" b="1" dirty="0">
                <a:effectLst/>
                <a:latin typeface="Cambria" panose="02040503050406030204" pitchFamily="18" charset="0"/>
                <a:ea typeface="MS Mincho" panose="02020609040205080304" pitchFamily="49" charset="-128"/>
                <a:cs typeface="Times New Roman" panose="02020603050405020304" pitchFamily="18" charset="0"/>
              </a:rPr>
              <a:t>. </a:t>
            </a:r>
            <a:endParaRPr lang="en-US" sz="1400" b="1" dirty="0"/>
          </a:p>
        </p:txBody>
      </p:sp>
      <p:sp>
        <p:nvSpPr>
          <p:cNvPr id="4" name="Slide Number Placeholder 3"/>
          <p:cNvSpPr>
            <a:spLocks noGrp="1"/>
          </p:cNvSpPr>
          <p:nvPr>
            <p:ph type="sldNum" sz="quarter" idx="5"/>
          </p:nvPr>
        </p:nvSpPr>
        <p:spPr/>
        <p:txBody>
          <a:bodyPr/>
          <a:lstStyle/>
          <a:p>
            <a:fld id="{7981EA78-755E-AA48-8F5B-D9A75158A0A4}" type="slidenum">
              <a:rPr lang="en-US" smtClean="0"/>
              <a:t>5</a:t>
            </a:fld>
            <a:endParaRPr lang="en-US"/>
          </a:p>
        </p:txBody>
      </p:sp>
    </p:spTree>
    <p:extLst>
      <p:ext uri="{BB962C8B-B14F-4D97-AF65-F5344CB8AC3E}">
        <p14:creationId xmlns:p14="http://schemas.microsoft.com/office/powerpoint/2010/main" val="22782551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336550"/>
            <a:ext cx="4114800" cy="3086100"/>
          </a:xfrm>
        </p:spPr>
      </p:sp>
      <p:sp>
        <p:nvSpPr>
          <p:cNvPr id="3" name="Notes Placeholder 2"/>
          <p:cNvSpPr>
            <a:spLocks noGrp="1"/>
          </p:cNvSpPr>
          <p:nvPr>
            <p:ph type="body" idx="1"/>
          </p:nvPr>
        </p:nvSpPr>
        <p:spPr>
          <a:xfrm>
            <a:off x="685800" y="3422650"/>
            <a:ext cx="5486400" cy="3600451"/>
          </a:xfrm>
        </p:spPr>
        <p:txBody>
          <a:bodyPr/>
          <a:lstStyle/>
          <a:p>
            <a:pPr marL="0" marR="0">
              <a:spcBef>
                <a:spcPts val="0"/>
              </a:spcBef>
              <a:spcAft>
                <a:spcPts val="0"/>
              </a:spcAft>
            </a:pPr>
            <a:r>
              <a:rPr lang="en-US" b="1" dirty="0">
                <a:effectLst/>
                <a:latin typeface="Cambria" panose="02040503050406030204" pitchFamily="18" charset="0"/>
                <a:ea typeface="MS Mincho" panose="02020609040205080304" pitchFamily="49" charset="-128"/>
                <a:cs typeface="Times New Roman" panose="02020603050405020304" pitchFamily="18" charset="0"/>
              </a:rPr>
              <a:t>And what we get is </a:t>
            </a:r>
            <a:r>
              <a:rPr lang="en-US" b="1" dirty="0">
                <a:effectLst/>
                <a:highlight>
                  <a:srgbClr val="FFFF00"/>
                </a:highlight>
                <a:latin typeface="Cambria" panose="02040503050406030204" pitchFamily="18" charset="0"/>
                <a:ea typeface="MS Mincho" panose="02020609040205080304" pitchFamily="49" charset="-128"/>
                <a:cs typeface="Times New Roman" panose="02020603050405020304" pitchFamily="18" charset="0"/>
              </a:rPr>
              <a:t>this</a:t>
            </a:r>
            <a:r>
              <a:rPr lang="en-US" b="1" dirty="0">
                <a:effectLst/>
                <a:latin typeface="Cambria" panose="02040503050406030204" pitchFamily="18" charset="0"/>
                <a:ea typeface="MS Mincho" panose="02020609040205080304" pitchFamily="49" charset="-128"/>
                <a:cs typeface="Times New Roman" panose="02020603050405020304" pitchFamily="18" charset="0"/>
              </a:rPr>
              <a:t>. </a:t>
            </a:r>
          </a:p>
          <a:p>
            <a:pPr marL="0" marR="0">
              <a:spcBef>
                <a:spcPts val="0"/>
              </a:spcBef>
              <a:spcAft>
                <a:spcPts val="0"/>
              </a:spcAft>
            </a:pPr>
            <a:r>
              <a:rPr lang="en-US" b="1" dirty="0">
                <a:effectLst/>
                <a:latin typeface="Cambria" panose="02040503050406030204" pitchFamily="18" charset="0"/>
                <a:ea typeface="MS Mincho" panose="02020609040205080304" pitchFamily="49" charset="-128"/>
                <a:cs typeface="Times New Roman" panose="02020603050405020304" pitchFamily="18" charset="0"/>
              </a:rPr>
              <a:t>It is a completely artificial, entirely constructed image. The ingredients are real, but these photographs are in no way accurate representations of reality. And yet, they work. They actually make me want to eat there. </a:t>
            </a:r>
          </a:p>
          <a:p>
            <a:pPr marL="0" marR="0">
              <a:spcBef>
                <a:spcPts val="0"/>
              </a:spcBef>
              <a:spcAft>
                <a:spcPts val="0"/>
              </a:spcAft>
            </a:pPr>
            <a:r>
              <a:rPr lang="en-US" b="1" dirty="0">
                <a:effectLst/>
                <a:latin typeface="Cambria" panose="02040503050406030204" pitchFamily="18" charset="0"/>
                <a:ea typeface="MS Mincho" panose="02020609040205080304" pitchFamily="49" charset="-128"/>
                <a:cs typeface="Times New Roman" panose="02020603050405020304" pitchFamily="18" charset="0"/>
              </a:rPr>
              <a:t> </a:t>
            </a:r>
          </a:p>
          <a:p>
            <a:pPr marL="0" marR="0">
              <a:spcBef>
                <a:spcPts val="0"/>
              </a:spcBef>
              <a:spcAft>
                <a:spcPts val="0"/>
              </a:spcAft>
            </a:pPr>
            <a:r>
              <a:rPr lang="en-US" b="1" dirty="0">
                <a:effectLst/>
                <a:latin typeface="Cambria" panose="02040503050406030204" pitchFamily="18" charset="0"/>
                <a:ea typeface="MS Mincho" panose="02020609040205080304" pitchFamily="49" charset="-128"/>
                <a:cs typeface="Times New Roman" panose="02020603050405020304" pitchFamily="18" charset="0"/>
              </a:rPr>
              <a:t>Why?  Because, when it comes to offering a compelling rationale for why someone ought to try In-n-Out, These pics don’t exist to provide us with more or better information about cheeseburgers, as if the only thing standing between us and animal-style fries is our knowledge of their sodium content. The pictures are inviting us to taste and see that this food is good – to feel the gentle caress of cheese as it melts over your tongue, to smell the aroma of fresh-cut fries as it lingers in your nose, to delight in the crispy crunch of lettuce between your teeth. </a:t>
            </a:r>
          </a:p>
          <a:p>
            <a:endParaRPr lang="en-US" b="1" dirty="0"/>
          </a:p>
        </p:txBody>
      </p:sp>
      <p:sp>
        <p:nvSpPr>
          <p:cNvPr id="4" name="Slide Number Placeholder 3"/>
          <p:cNvSpPr>
            <a:spLocks noGrp="1"/>
          </p:cNvSpPr>
          <p:nvPr>
            <p:ph type="sldNum" sz="quarter" idx="5"/>
          </p:nvPr>
        </p:nvSpPr>
        <p:spPr/>
        <p:txBody>
          <a:bodyPr/>
          <a:lstStyle/>
          <a:p>
            <a:fld id="{7981EA78-755E-AA48-8F5B-D9A75158A0A4}" type="slidenum">
              <a:rPr lang="en-US" smtClean="0"/>
              <a:t>6</a:t>
            </a:fld>
            <a:endParaRPr lang="en-US"/>
          </a:p>
        </p:txBody>
      </p:sp>
    </p:spTree>
    <p:extLst>
      <p:ext uri="{BB962C8B-B14F-4D97-AF65-F5344CB8AC3E}">
        <p14:creationId xmlns:p14="http://schemas.microsoft.com/office/powerpoint/2010/main" val="36178853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dirty="0"/>
              <a:t>Now you might be thinking. What on earth does this have to do with psychological aesthetics, much less theological or philosophical aesthetics. </a:t>
            </a:r>
          </a:p>
          <a:p>
            <a:endParaRPr lang="en-US" sz="1600" b="1" dirty="0"/>
          </a:p>
        </p:txBody>
      </p:sp>
      <p:sp>
        <p:nvSpPr>
          <p:cNvPr id="4" name="Slide Number Placeholder 3"/>
          <p:cNvSpPr>
            <a:spLocks noGrp="1"/>
          </p:cNvSpPr>
          <p:nvPr>
            <p:ph type="sldNum" sz="quarter" idx="5"/>
          </p:nvPr>
        </p:nvSpPr>
        <p:spPr/>
        <p:txBody>
          <a:bodyPr/>
          <a:lstStyle/>
          <a:p>
            <a:fld id="{7981EA78-755E-AA48-8F5B-D9A75158A0A4}" type="slidenum">
              <a:rPr lang="en-US" smtClean="0"/>
              <a:t>7</a:t>
            </a:fld>
            <a:endParaRPr lang="en-US"/>
          </a:p>
        </p:txBody>
      </p:sp>
    </p:spTree>
    <p:extLst>
      <p:ext uri="{BB962C8B-B14F-4D97-AF65-F5344CB8AC3E}">
        <p14:creationId xmlns:p14="http://schemas.microsoft.com/office/powerpoint/2010/main" val="24165404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dirty="0"/>
              <a:t>To answer these questions, here are a few observations about my story that I think are pertinent not only to help us identify our actual object of inquiry, but to make explicit the theories, methods, and tools we use to deepen our understanding of the phenomena I am describing. </a:t>
            </a:r>
          </a:p>
          <a:p>
            <a:endParaRPr lang="en-US" b="1" dirty="0"/>
          </a:p>
          <a:p>
            <a:endParaRPr lang="en-US" b="1" dirty="0"/>
          </a:p>
          <a:p>
            <a:r>
              <a:rPr lang="en-US" b="1" dirty="0"/>
              <a:t>And if all this is true … then it raises some questions not only about theoretical frameworks and methodological commitments, but what our object of inquiry is…..</a:t>
            </a:r>
          </a:p>
          <a:p>
            <a:endParaRPr lang="en-US" b="1" dirty="0"/>
          </a:p>
        </p:txBody>
      </p:sp>
      <p:sp>
        <p:nvSpPr>
          <p:cNvPr id="4" name="Slide Number Placeholder 3"/>
          <p:cNvSpPr>
            <a:spLocks noGrp="1"/>
          </p:cNvSpPr>
          <p:nvPr>
            <p:ph type="sldNum" sz="quarter" idx="5"/>
          </p:nvPr>
        </p:nvSpPr>
        <p:spPr/>
        <p:txBody>
          <a:bodyPr/>
          <a:lstStyle/>
          <a:p>
            <a:fld id="{7981EA78-755E-AA48-8F5B-D9A75158A0A4}" type="slidenum">
              <a:rPr lang="en-US" smtClean="0"/>
              <a:t>8</a:t>
            </a:fld>
            <a:endParaRPr lang="en-US"/>
          </a:p>
        </p:txBody>
      </p:sp>
    </p:spTree>
    <p:extLst>
      <p:ext uri="{BB962C8B-B14F-4D97-AF65-F5344CB8AC3E}">
        <p14:creationId xmlns:p14="http://schemas.microsoft.com/office/powerpoint/2010/main" val="2612705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An important piece of research that reveals where the field is going concerning this object of inquiry: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farewell to art: Aesthetics as a topic in psychology and neuroscience. </a:t>
            </a:r>
            <a:r>
              <a:rPr lang="en-US" i="1" dirty="0"/>
              <a:t>Perspectives on Psychological Science, 15</a:t>
            </a:r>
            <a:r>
              <a:rPr lang="en-US" dirty="0"/>
              <a:t>(3), 630-642.</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rPr>
              <a:t>The most recent developments in empirical aesthetics and </a:t>
            </a:r>
            <a:r>
              <a:rPr lang="en-US" dirty="0" err="1">
                <a:effectLst/>
              </a:rPr>
              <a:t>neuroaesthetics</a:t>
            </a:r>
            <a:r>
              <a:rPr lang="en-US" dirty="0">
                <a:effectLst/>
              </a:rPr>
              <a:t> seek to distinguish between the cognitive science of aesthetics and the cognitive science of art. The "cognitive science of aesthetics" studies “the aspect of sensory valuation that refers specifically to understanding how and why perceptual rep- </a:t>
            </a:r>
            <a:r>
              <a:rPr lang="en-US" dirty="0" err="1">
                <a:effectLst/>
              </a:rPr>
              <a:t>resentation</a:t>
            </a:r>
            <a:r>
              <a:rPr lang="en-US" dirty="0">
                <a:effectLst/>
              </a:rPr>
              <a:t> of a sensory stimulus leads to a given hedonic value,” in order to understand more fully the psychological processes associated with the experience of artistic stimuli, which is the distinct and more narrow focus of the "cognitive science of art." </a:t>
            </a:r>
          </a:p>
          <a:p>
            <a:endParaRPr lang="en-US" dirty="0"/>
          </a:p>
        </p:txBody>
      </p:sp>
      <p:sp>
        <p:nvSpPr>
          <p:cNvPr id="4" name="Slide Number Placeholder 3"/>
          <p:cNvSpPr>
            <a:spLocks noGrp="1"/>
          </p:cNvSpPr>
          <p:nvPr>
            <p:ph type="sldNum" sz="quarter" idx="5"/>
          </p:nvPr>
        </p:nvSpPr>
        <p:spPr/>
        <p:txBody>
          <a:bodyPr/>
          <a:lstStyle/>
          <a:p>
            <a:fld id="{7981EA78-755E-AA48-8F5B-D9A75158A0A4}" type="slidenum">
              <a:rPr lang="en-US" smtClean="0"/>
              <a:t>9</a:t>
            </a:fld>
            <a:endParaRPr lang="en-US"/>
          </a:p>
        </p:txBody>
      </p:sp>
    </p:spTree>
    <p:extLst>
      <p:ext uri="{BB962C8B-B14F-4D97-AF65-F5344CB8AC3E}">
        <p14:creationId xmlns:p14="http://schemas.microsoft.com/office/powerpoint/2010/main" val="31780708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178" indent="0" algn="ctr">
              <a:buNone/>
              <a:defRPr>
                <a:solidFill>
                  <a:schemeClr val="tx1">
                    <a:tint val="75000"/>
                  </a:schemeClr>
                </a:solidFill>
              </a:defRPr>
            </a:lvl2pPr>
            <a:lvl3pPr marL="914354" indent="0" algn="ctr">
              <a:buNone/>
              <a:defRPr>
                <a:solidFill>
                  <a:schemeClr val="tx1">
                    <a:tint val="75000"/>
                  </a:schemeClr>
                </a:solidFill>
              </a:defRPr>
            </a:lvl3pPr>
            <a:lvl4pPr marL="1371532" indent="0" algn="ctr">
              <a:buNone/>
              <a:defRPr>
                <a:solidFill>
                  <a:schemeClr val="tx1">
                    <a:tint val="75000"/>
                  </a:schemeClr>
                </a:solidFill>
              </a:defRPr>
            </a:lvl4pPr>
            <a:lvl5pPr marL="1828709" indent="0" algn="ctr">
              <a:buNone/>
              <a:defRPr>
                <a:solidFill>
                  <a:schemeClr val="tx1">
                    <a:tint val="75000"/>
                  </a:schemeClr>
                </a:solidFill>
              </a:defRPr>
            </a:lvl5pPr>
            <a:lvl6pPr marL="2285886" indent="0" algn="ctr">
              <a:buNone/>
              <a:defRPr>
                <a:solidFill>
                  <a:schemeClr val="tx1">
                    <a:tint val="75000"/>
                  </a:schemeClr>
                </a:solidFill>
              </a:defRPr>
            </a:lvl6pPr>
            <a:lvl7pPr marL="2743064" indent="0" algn="ctr">
              <a:buNone/>
              <a:defRPr>
                <a:solidFill>
                  <a:schemeClr val="tx1">
                    <a:tint val="75000"/>
                  </a:schemeClr>
                </a:solidFill>
              </a:defRPr>
            </a:lvl7pPr>
            <a:lvl8pPr marL="3200240" indent="0" algn="ctr">
              <a:buNone/>
              <a:defRPr>
                <a:solidFill>
                  <a:schemeClr val="tx1">
                    <a:tint val="75000"/>
                  </a:schemeClr>
                </a:solidFill>
              </a:defRPr>
            </a:lvl8pPr>
            <a:lvl9pPr marL="3657417"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6BFECD78-3C8E-49F2-8FAB-59489D168ABB}" type="datetimeFigureOut">
              <a:rPr lang="en-US" smtClean="0"/>
              <a:t>8/23/24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7020199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BFECD78-3C8E-49F2-8FAB-59489D168ABB}" type="datetimeFigureOut">
              <a:rPr lang="en-US" smtClean="0"/>
              <a:t>8/23/24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9494982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BFECD78-3C8E-49F2-8FAB-59489D168ABB}" type="datetimeFigureOut">
              <a:rPr lang="en-US" smtClean="0"/>
              <a:t>8/23/24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4279412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59"/>
        <p:cNvGrpSpPr/>
        <p:nvPr/>
      </p:nvGrpSpPr>
      <p:grpSpPr>
        <a:xfrm>
          <a:off x="0" y="0"/>
          <a:ext cx="0" cy="0"/>
          <a:chOff x="0" y="0"/>
          <a:chExt cx="0" cy="0"/>
        </a:xfrm>
      </p:grpSpPr>
      <p:sp>
        <p:nvSpPr>
          <p:cNvPr id="60" name="Google Shape;60;p9"/>
          <p:cNvSpPr/>
          <p:nvPr/>
        </p:nvSpPr>
        <p:spPr>
          <a:xfrm>
            <a:off x="4572000" y="-233"/>
            <a:ext cx="4572000" cy="68580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cxnSp>
        <p:nvCxnSpPr>
          <p:cNvPr id="61" name="Google Shape;61;p9"/>
          <p:cNvCxnSpPr/>
          <p:nvPr/>
        </p:nvCxnSpPr>
        <p:spPr>
          <a:xfrm>
            <a:off x="5029675" y="5994000"/>
            <a:ext cx="468300" cy="0"/>
          </a:xfrm>
          <a:prstGeom prst="straightConnector1">
            <a:avLst/>
          </a:prstGeom>
          <a:noFill/>
          <a:ln w="19050" cap="flat" cmpd="sng">
            <a:solidFill>
              <a:schemeClr val="lt1"/>
            </a:solidFill>
            <a:prstDash val="solid"/>
            <a:round/>
            <a:headEnd type="none" w="sm" len="sm"/>
            <a:tailEnd type="none" w="sm" len="sm"/>
          </a:ln>
        </p:spPr>
      </p:cxnSp>
      <p:sp>
        <p:nvSpPr>
          <p:cNvPr id="62" name="Google Shape;62;p9"/>
          <p:cNvSpPr txBox="1">
            <a:spLocks noGrp="1"/>
          </p:cNvSpPr>
          <p:nvPr>
            <p:ph type="title"/>
          </p:nvPr>
        </p:nvSpPr>
        <p:spPr>
          <a:xfrm>
            <a:off x="265500" y="1534800"/>
            <a:ext cx="4045200" cy="20860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63" name="Google Shape;63;p9"/>
          <p:cNvSpPr txBox="1">
            <a:spLocks noGrp="1"/>
          </p:cNvSpPr>
          <p:nvPr>
            <p:ph type="subTitle" idx="1"/>
          </p:nvPr>
        </p:nvSpPr>
        <p:spPr>
          <a:xfrm>
            <a:off x="265500" y="3692001"/>
            <a:ext cx="4045200" cy="16924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64" name="Google Shape;64;p9"/>
          <p:cNvSpPr txBox="1">
            <a:spLocks noGrp="1"/>
          </p:cNvSpPr>
          <p:nvPr>
            <p:ph type="body" idx="2"/>
          </p:nvPr>
        </p:nvSpPr>
        <p:spPr>
          <a:xfrm>
            <a:off x="4939500" y="965602"/>
            <a:ext cx="3837000" cy="4926800"/>
          </a:xfrm>
          <a:prstGeom prst="rect">
            <a:avLst/>
          </a:prstGeom>
        </p:spPr>
        <p:txBody>
          <a:bodyPr spcFirstLastPara="1" wrap="square" lIns="91425" tIns="91425" rIns="91425" bIns="91425" anchor="ctr" anchorCtr="0">
            <a:noAutofit/>
          </a:bodyPr>
          <a:lstStyle>
            <a:lvl1pPr marL="457178" lvl="0" indent="-342884">
              <a:spcBef>
                <a:spcPts val="0"/>
              </a:spcBef>
              <a:spcAft>
                <a:spcPts val="0"/>
              </a:spcAft>
              <a:buClr>
                <a:schemeClr val="lt1"/>
              </a:buClr>
              <a:buSzPts val="1800"/>
              <a:buChar char="●"/>
              <a:defRPr>
                <a:solidFill>
                  <a:schemeClr val="lt1"/>
                </a:solidFill>
              </a:defRPr>
            </a:lvl1pPr>
            <a:lvl2pPr marL="914354" lvl="1" indent="-317485">
              <a:spcBef>
                <a:spcPts val="1600"/>
              </a:spcBef>
              <a:spcAft>
                <a:spcPts val="0"/>
              </a:spcAft>
              <a:buClr>
                <a:schemeClr val="lt1"/>
              </a:buClr>
              <a:buSzPts val="1400"/>
              <a:buChar char="○"/>
              <a:defRPr>
                <a:solidFill>
                  <a:schemeClr val="lt1"/>
                </a:solidFill>
              </a:defRPr>
            </a:lvl2pPr>
            <a:lvl3pPr marL="1371532" lvl="2" indent="-317485">
              <a:spcBef>
                <a:spcPts val="1600"/>
              </a:spcBef>
              <a:spcAft>
                <a:spcPts val="0"/>
              </a:spcAft>
              <a:buClr>
                <a:schemeClr val="lt1"/>
              </a:buClr>
              <a:buSzPts val="1400"/>
              <a:buChar char="■"/>
              <a:defRPr>
                <a:solidFill>
                  <a:schemeClr val="lt1"/>
                </a:solidFill>
              </a:defRPr>
            </a:lvl3pPr>
            <a:lvl4pPr marL="1828709" lvl="3" indent="-317485">
              <a:spcBef>
                <a:spcPts val="1600"/>
              </a:spcBef>
              <a:spcAft>
                <a:spcPts val="0"/>
              </a:spcAft>
              <a:buClr>
                <a:schemeClr val="lt1"/>
              </a:buClr>
              <a:buSzPts val="1400"/>
              <a:buChar char="●"/>
              <a:defRPr>
                <a:solidFill>
                  <a:schemeClr val="lt1"/>
                </a:solidFill>
              </a:defRPr>
            </a:lvl4pPr>
            <a:lvl5pPr marL="2285886" lvl="4" indent="-317485">
              <a:spcBef>
                <a:spcPts val="1600"/>
              </a:spcBef>
              <a:spcAft>
                <a:spcPts val="0"/>
              </a:spcAft>
              <a:buClr>
                <a:schemeClr val="lt1"/>
              </a:buClr>
              <a:buSzPts val="1400"/>
              <a:buChar char="○"/>
              <a:defRPr>
                <a:solidFill>
                  <a:schemeClr val="lt1"/>
                </a:solidFill>
              </a:defRPr>
            </a:lvl5pPr>
            <a:lvl6pPr marL="2743064" lvl="5" indent="-317485">
              <a:spcBef>
                <a:spcPts val="1600"/>
              </a:spcBef>
              <a:spcAft>
                <a:spcPts val="0"/>
              </a:spcAft>
              <a:buClr>
                <a:schemeClr val="lt1"/>
              </a:buClr>
              <a:buSzPts val="1400"/>
              <a:buChar char="■"/>
              <a:defRPr>
                <a:solidFill>
                  <a:schemeClr val="lt1"/>
                </a:solidFill>
              </a:defRPr>
            </a:lvl6pPr>
            <a:lvl7pPr marL="3200240" lvl="6" indent="-317485">
              <a:spcBef>
                <a:spcPts val="1600"/>
              </a:spcBef>
              <a:spcAft>
                <a:spcPts val="0"/>
              </a:spcAft>
              <a:buClr>
                <a:schemeClr val="lt1"/>
              </a:buClr>
              <a:buSzPts val="1400"/>
              <a:buChar char="●"/>
              <a:defRPr>
                <a:solidFill>
                  <a:schemeClr val="lt1"/>
                </a:solidFill>
              </a:defRPr>
            </a:lvl7pPr>
            <a:lvl8pPr marL="3657417" lvl="7" indent="-317485">
              <a:spcBef>
                <a:spcPts val="1600"/>
              </a:spcBef>
              <a:spcAft>
                <a:spcPts val="0"/>
              </a:spcAft>
              <a:buClr>
                <a:schemeClr val="lt1"/>
              </a:buClr>
              <a:buSzPts val="1400"/>
              <a:buChar char="○"/>
              <a:defRPr>
                <a:solidFill>
                  <a:schemeClr val="lt1"/>
                </a:solidFill>
              </a:defRPr>
            </a:lvl8pPr>
            <a:lvl9pPr marL="4114595" lvl="8" indent="-317485">
              <a:spcBef>
                <a:spcPts val="1600"/>
              </a:spcBef>
              <a:spcAft>
                <a:spcPts val="1600"/>
              </a:spcAft>
              <a:buClr>
                <a:schemeClr val="lt1"/>
              </a:buClr>
              <a:buSzPts val="1400"/>
              <a:buChar char="■"/>
              <a:defRPr>
                <a:solidFill>
                  <a:schemeClr val="lt1"/>
                </a:solidFill>
              </a:defRPr>
            </a:lvl9pPr>
          </a:lstStyle>
          <a:p>
            <a:endParaRPr/>
          </a:p>
        </p:txBody>
      </p:sp>
      <p:sp>
        <p:nvSpPr>
          <p:cNvPr id="65" name="Google Shape;65;p9"/>
          <p:cNvSpPr txBox="1">
            <a:spLocks noGrp="1"/>
          </p:cNvSpPr>
          <p:nvPr>
            <p:ph type="sldNum" idx="12"/>
          </p:nvPr>
        </p:nvSpPr>
        <p:spPr>
          <a:xfrm>
            <a:off x="8460431" y="6201588"/>
            <a:ext cx="5487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3768115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B2DF4-7BB4-409F-A9F0-0C8A90F7C3A2}"/>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9CA17498-2AF6-46E0-8532-42B92A39D46B}"/>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E00FC8B3-110C-472F-9EE8-4BF5BEE41AD8}"/>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5" name="Footer Placeholder 4">
            <a:extLst>
              <a:ext uri="{FF2B5EF4-FFF2-40B4-BE49-F238E27FC236}">
                <a16:creationId xmlns:a16="http://schemas.microsoft.com/office/drawing/2014/main" id="{6016531B-2E53-4378-BCAC-32A7BF2E34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21D12C-B480-4930-A03B-EE36B5B97ED8}"/>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3099499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2A4A17-9D79-420B-877B-214960F87E2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4CFE0BD-6214-445E-A15C-2B8FAD07AFB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7DBA53-D0CD-4CA7-B2BB-67C432588A33}"/>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5" name="Footer Placeholder 4">
            <a:extLst>
              <a:ext uri="{FF2B5EF4-FFF2-40B4-BE49-F238E27FC236}">
                <a16:creationId xmlns:a16="http://schemas.microsoft.com/office/drawing/2014/main" id="{B2BAE95C-0659-4CC9-8C9F-35D9272414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C60D9C3-C6A4-4E70-8972-7923024C7323}"/>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41169470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FE3EEB-B643-41CD-A372-986ED9D0EFF8}"/>
              </a:ext>
            </a:extLst>
          </p:cNvPr>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3F1AB8DD-A93C-4909-99DA-76719A6FBEA6}"/>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D19C036-4246-43FB-8188-10CA26CBD297}"/>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5" name="Footer Placeholder 4">
            <a:extLst>
              <a:ext uri="{FF2B5EF4-FFF2-40B4-BE49-F238E27FC236}">
                <a16:creationId xmlns:a16="http://schemas.microsoft.com/office/drawing/2014/main" id="{E14D4B24-3DC4-4BB2-BE8B-2F961BB783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C4B401-6588-41BB-B564-B2E3583E65F3}"/>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31784459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741CC3-FA3E-4D6C-9552-7463E0A48C6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D3F57C1-CA87-4BC5-8050-AA8FB5F65A6C}"/>
              </a:ext>
            </a:extLst>
          </p:cNvPr>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C66A70D-3BAA-4FCA-B105-C5CA23DA3D52}"/>
              </a:ext>
            </a:extLst>
          </p:cNvPr>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A7A7C40-5E83-41C8-ACCD-8510CE474E56}"/>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6" name="Footer Placeholder 5">
            <a:extLst>
              <a:ext uri="{FF2B5EF4-FFF2-40B4-BE49-F238E27FC236}">
                <a16:creationId xmlns:a16="http://schemas.microsoft.com/office/drawing/2014/main" id="{6CE2EBC6-C2D2-48E5-B1DA-4845273A39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12E06A4-706C-4DD3-A92C-B479AB5AE15A}"/>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364738882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F6DCE0-DCB9-4FAF-B835-4E40401B58FC}"/>
              </a:ext>
            </a:extLst>
          </p:cNvPr>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7895B28-7B57-42CD-8FCF-DC9468F0E632}"/>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04989743-72A5-432C-BC62-2F7CEC1116D6}"/>
              </a:ext>
            </a:extLst>
          </p:cNvPr>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6E3BA4E-C1D2-4598-A22F-F3E2B282EA42}"/>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A704DCE2-51AA-48A2-93C6-276ADBE17C26}"/>
              </a:ext>
            </a:extLst>
          </p:cNvPr>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9123FA8-C85C-42E6-B9A3-1000392F30CC}"/>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8" name="Footer Placeholder 7">
            <a:extLst>
              <a:ext uri="{FF2B5EF4-FFF2-40B4-BE49-F238E27FC236}">
                <a16:creationId xmlns:a16="http://schemas.microsoft.com/office/drawing/2014/main" id="{1D9C7C40-A934-4550-8435-EE0D4D45DF5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43B6BCC-4592-4596-BCC6-252ED19E6B9E}"/>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95264390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08349C-064E-4D9A-9C22-C34D50DBE95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2F7C999-7C82-4C9F-ADBC-60263AE9C3E5}"/>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4" name="Footer Placeholder 3">
            <a:extLst>
              <a:ext uri="{FF2B5EF4-FFF2-40B4-BE49-F238E27FC236}">
                <a16:creationId xmlns:a16="http://schemas.microsoft.com/office/drawing/2014/main" id="{8564BC1D-F2E8-4290-BD6F-9A3BD5652B1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0EA3F59-3677-41E8-9BE5-21B7890CE6D0}"/>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23764916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68CB805-B9CE-4B1F-90DB-B90E2756FDDE}"/>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3" name="Footer Placeholder 2">
            <a:extLst>
              <a:ext uri="{FF2B5EF4-FFF2-40B4-BE49-F238E27FC236}">
                <a16:creationId xmlns:a16="http://schemas.microsoft.com/office/drawing/2014/main" id="{D8601474-BDD6-4265-BE90-48B755F64AB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7E4398A-5762-4ED8-A7EA-4C03C548FFF4}"/>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34811335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BFECD78-3C8E-49F2-8FAB-59489D168ABB}" type="datetimeFigureOut">
              <a:rPr lang="en-US" smtClean="0"/>
              <a:t>8/23/24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2759333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CC8347-A30A-4E6E-89FF-910C15D5D17A}"/>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3F7456B0-1A6D-4C96-8574-5206A095C479}"/>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76935E0-93B4-4520-B31F-8DC615555170}"/>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E14024F8-4F29-4F39-9908-89D25F1B45EB}"/>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6" name="Footer Placeholder 5">
            <a:extLst>
              <a:ext uri="{FF2B5EF4-FFF2-40B4-BE49-F238E27FC236}">
                <a16:creationId xmlns:a16="http://schemas.microsoft.com/office/drawing/2014/main" id="{14C5B412-7A85-4813-BC7A-BCC5EFDDB14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786EB6E-5CFF-435C-B45A-A70073967FFF}"/>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1294166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1277BF-F36C-4D56-AB87-5A6C4835E8D7}"/>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6BF5CD67-21A9-4417-AC7E-778BD397F690}"/>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EE750073-07D9-4951-A37E-BC857E562BEC}"/>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B240ED34-DFAD-4E32-A253-FD88025C70B0}"/>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6" name="Footer Placeholder 5">
            <a:extLst>
              <a:ext uri="{FF2B5EF4-FFF2-40B4-BE49-F238E27FC236}">
                <a16:creationId xmlns:a16="http://schemas.microsoft.com/office/drawing/2014/main" id="{0AF6F17E-3F36-442B-A506-1152022365B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C28FADA-9E39-409A-A49C-3DDE2C0C48AD}"/>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187969832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1325AC-6D98-4D67-B295-4BA61E881A1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90BB4B3-3330-4FF7-A91C-6802BA13782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416746-6106-40F6-AFAD-225B38ADBBC1}"/>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5" name="Footer Placeholder 4">
            <a:extLst>
              <a:ext uri="{FF2B5EF4-FFF2-40B4-BE49-F238E27FC236}">
                <a16:creationId xmlns:a16="http://schemas.microsoft.com/office/drawing/2014/main" id="{8EE404D7-116C-4852-BE81-EDDDF37EB4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2DE531-7146-494C-98DC-159ABBE622EF}"/>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60088225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3058F84-305E-4966-B7B3-D03798C29DBA}"/>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20DED92-449A-4E56-A030-783D627D60BF}"/>
              </a:ext>
            </a:extLst>
          </p:cNvPr>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35AB691-52C9-4369-8DC3-4FE5B5F485A6}"/>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5" name="Footer Placeholder 4">
            <a:extLst>
              <a:ext uri="{FF2B5EF4-FFF2-40B4-BE49-F238E27FC236}">
                <a16:creationId xmlns:a16="http://schemas.microsoft.com/office/drawing/2014/main" id="{A7826C14-AAC5-4709-AC20-1A86A13459B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12955B-2492-41DD-9BCA-CDC8521235B0}"/>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20323427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5"/>
            <a:ext cx="7772400" cy="1500187"/>
          </a:xfrm>
        </p:spPr>
        <p:txBody>
          <a:bodyPr anchor="b"/>
          <a:lstStyle>
            <a:lvl1pPr marL="0" indent="0">
              <a:buNone/>
              <a:defRPr sz="2000">
                <a:solidFill>
                  <a:schemeClr val="tx1">
                    <a:tint val="75000"/>
                  </a:schemeClr>
                </a:solidFill>
              </a:defRPr>
            </a:lvl1pPr>
            <a:lvl2pPr marL="457178" indent="0">
              <a:buNone/>
              <a:defRPr sz="1800">
                <a:solidFill>
                  <a:schemeClr val="tx1">
                    <a:tint val="75000"/>
                  </a:schemeClr>
                </a:solidFill>
              </a:defRPr>
            </a:lvl2pPr>
            <a:lvl3pPr marL="914354" indent="0">
              <a:buNone/>
              <a:defRPr sz="1600">
                <a:solidFill>
                  <a:schemeClr val="tx1">
                    <a:tint val="75000"/>
                  </a:schemeClr>
                </a:solidFill>
              </a:defRPr>
            </a:lvl3pPr>
            <a:lvl4pPr marL="1371532" indent="0">
              <a:buNone/>
              <a:defRPr sz="1400">
                <a:solidFill>
                  <a:schemeClr val="tx1">
                    <a:tint val="75000"/>
                  </a:schemeClr>
                </a:solidFill>
              </a:defRPr>
            </a:lvl4pPr>
            <a:lvl5pPr marL="1828709" indent="0">
              <a:buNone/>
              <a:defRPr sz="1400">
                <a:solidFill>
                  <a:schemeClr val="tx1">
                    <a:tint val="75000"/>
                  </a:schemeClr>
                </a:solidFill>
              </a:defRPr>
            </a:lvl5pPr>
            <a:lvl6pPr marL="2285886" indent="0">
              <a:buNone/>
              <a:defRPr sz="1400">
                <a:solidFill>
                  <a:schemeClr val="tx1">
                    <a:tint val="75000"/>
                  </a:schemeClr>
                </a:solidFill>
              </a:defRPr>
            </a:lvl6pPr>
            <a:lvl7pPr marL="2743064" indent="0">
              <a:buNone/>
              <a:defRPr sz="1400">
                <a:solidFill>
                  <a:schemeClr val="tx1">
                    <a:tint val="75000"/>
                  </a:schemeClr>
                </a:solidFill>
              </a:defRPr>
            </a:lvl7pPr>
            <a:lvl8pPr marL="3200240" indent="0">
              <a:buNone/>
              <a:defRPr sz="1400">
                <a:solidFill>
                  <a:schemeClr val="tx1">
                    <a:tint val="75000"/>
                  </a:schemeClr>
                </a:solidFill>
              </a:defRPr>
            </a:lvl8pPr>
            <a:lvl9pPr marL="3657417"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BFECD78-3C8E-49F2-8FAB-59489D168ABB}" type="datetimeFigureOut">
              <a:rPr lang="en-US" smtClean="0"/>
              <a:t>8/23/24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7989526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BFECD78-3C8E-49F2-8FAB-59489D168ABB}" type="datetimeFigureOut">
              <a:rPr lang="en-US" smtClean="0"/>
              <a:t>8/23/24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034301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2" y="1535113"/>
            <a:ext cx="4040188" cy="639762"/>
          </a:xfrm>
        </p:spPr>
        <p:txBody>
          <a:bodyPr anchor="b"/>
          <a:lstStyle>
            <a:lvl1pPr marL="0" indent="0">
              <a:buNone/>
              <a:defRPr sz="2400" b="1"/>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4"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2"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7" y="1535113"/>
            <a:ext cx="4041775" cy="639762"/>
          </a:xfrm>
        </p:spPr>
        <p:txBody>
          <a:bodyPr anchor="b"/>
          <a:lstStyle>
            <a:lvl1pPr marL="0" indent="0">
              <a:buNone/>
              <a:defRPr sz="2400" b="1"/>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4"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BFECD78-3C8E-49F2-8FAB-59489D168ABB}" type="datetimeFigureOut">
              <a:rPr lang="en-US" smtClean="0"/>
              <a:t>8/23/24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4179409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BFECD78-3C8E-49F2-8FAB-59489D168ABB}" type="datetimeFigureOut">
              <a:rPr lang="en-US" smtClean="0"/>
              <a:t>8/23/24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6560677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FECD78-3C8E-49F2-8FAB-59489D168ABB}" type="datetimeFigureOut">
              <a:rPr lang="en-US" smtClean="0"/>
              <a:t>8/23/24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12491287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1" y="273052"/>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2"/>
            <a:ext cx="3008313" cy="4691063"/>
          </a:xfrm>
        </p:spPr>
        <p:txBody>
          <a:bodyPr/>
          <a:lstStyle>
            <a:lvl1pPr marL="0" indent="0">
              <a:buNone/>
              <a:defRPr sz="1400"/>
            </a:lvl1pPr>
            <a:lvl2pPr marL="457178" indent="0">
              <a:buNone/>
              <a:defRPr sz="1200"/>
            </a:lvl2pPr>
            <a:lvl3pPr marL="914354" indent="0">
              <a:buNone/>
              <a:defRPr sz="1000"/>
            </a:lvl3pPr>
            <a:lvl4pPr marL="1371532" indent="0">
              <a:buNone/>
              <a:defRPr sz="900"/>
            </a:lvl4pPr>
            <a:lvl5pPr marL="1828709" indent="0">
              <a:buNone/>
              <a:defRPr sz="900"/>
            </a:lvl5pPr>
            <a:lvl6pPr marL="2285886" indent="0">
              <a:buNone/>
              <a:defRPr sz="900"/>
            </a:lvl6pPr>
            <a:lvl7pPr marL="2743064" indent="0">
              <a:buNone/>
              <a:defRPr sz="900"/>
            </a:lvl7pPr>
            <a:lvl8pPr marL="3200240" indent="0">
              <a:buNone/>
              <a:defRPr sz="900"/>
            </a:lvl8pPr>
            <a:lvl9pPr marL="3657417"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BFECD78-3C8E-49F2-8FAB-59489D168ABB}" type="datetimeFigureOut">
              <a:rPr lang="en-US" smtClean="0"/>
              <a:t>8/23/24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27301161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178" indent="0">
              <a:buNone/>
              <a:defRPr sz="2800"/>
            </a:lvl2pPr>
            <a:lvl3pPr marL="914354" indent="0">
              <a:buNone/>
              <a:defRPr sz="2400"/>
            </a:lvl3pPr>
            <a:lvl4pPr marL="1371532" indent="0">
              <a:buNone/>
              <a:defRPr sz="2000"/>
            </a:lvl4pPr>
            <a:lvl5pPr marL="1828709" indent="0">
              <a:buNone/>
              <a:defRPr sz="2000"/>
            </a:lvl5pPr>
            <a:lvl6pPr marL="2285886" indent="0">
              <a:buNone/>
              <a:defRPr sz="2000"/>
            </a:lvl6pPr>
            <a:lvl7pPr marL="2743064" indent="0">
              <a:buNone/>
              <a:defRPr sz="2000"/>
            </a:lvl7pPr>
            <a:lvl8pPr marL="3200240" indent="0">
              <a:buNone/>
              <a:defRPr sz="2000"/>
            </a:lvl8pPr>
            <a:lvl9pPr marL="3657417" indent="0">
              <a:buNone/>
              <a:defRPr sz="2000"/>
            </a:lvl9pPr>
          </a:lstStyle>
          <a:p>
            <a:r>
              <a:rPr lang="en-US"/>
              <a:t>Drag picture to placeholder or click icon to add</a:t>
            </a:r>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178" indent="0">
              <a:buNone/>
              <a:defRPr sz="1200"/>
            </a:lvl2pPr>
            <a:lvl3pPr marL="914354" indent="0">
              <a:buNone/>
              <a:defRPr sz="1000"/>
            </a:lvl3pPr>
            <a:lvl4pPr marL="1371532" indent="0">
              <a:buNone/>
              <a:defRPr sz="900"/>
            </a:lvl4pPr>
            <a:lvl5pPr marL="1828709" indent="0">
              <a:buNone/>
              <a:defRPr sz="900"/>
            </a:lvl5pPr>
            <a:lvl6pPr marL="2285886" indent="0">
              <a:buNone/>
              <a:defRPr sz="900"/>
            </a:lvl6pPr>
            <a:lvl7pPr marL="2743064" indent="0">
              <a:buNone/>
              <a:defRPr sz="900"/>
            </a:lvl7pPr>
            <a:lvl8pPr marL="3200240" indent="0">
              <a:buNone/>
              <a:defRPr sz="900"/>
            </a:lvl8pPr>
            <a:lvl9pPr marL="3657417"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BFECD78-3C8E-49F2-8FAB-59489D168ABB}" type="datetimeFigureOut">
              <a:rPr lang="en-US" smtClean="0"/>
              <a:t>8/23/24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a:p>
        </p:txBody>
      </p:sp>
    </p:spTree>
    <p:extLst>
      <p:ext uri="{BB962C8B-B14F-4D97-AF65-F5344CB8AC3E}">
        <p14:creationId xmlns:p14="http://schemas.microsoft.com/office/powerpoint/2010/main" val="5065745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FECD78-3C8E-49F2-8FAB-59489D168ABB}" type="datetimeFigureOut">
              <a:rPr lang="en-US" smtClean="0"/>
              <a:t>8/23/24</a:t>
            </a:fld>
            <a:endParaRPr lang="en-US"/>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B56013-B943-42BA-886F-6F9D4EB85E9D}" type="slidenum">
              <a:rPr lang="en-US" smtClean="0"/>
              <a:t>‹#›</a:t>
            </a:fld>
            <a:endParaRPr lang="en-US"/>
          </a:p>
        </p:txBody>
      </p:sp>
    </p:spTree>
    <p:extLst>
      <p:ext uri="{BB962C8B-B14F-4D97-AF65-F5344CB8AC3E}">
        <p14:creationId xmlns:p14="http://schemas.microsoft.com/office/powerpoint/2010/main" val="2557711237"/>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354" rtl="0" eaLnBrk="1" latinLnBrk="0" hangingPunct="1">
        <a:spcBef>
          <a:spcPct val="0"/>
        </a:spcBef>
        <a:buNone/>
        <a:defRPr sz="4400" kern="1200">
          <a:solidFill>
            <a:schemeClr val="tx1"/>
          </a:solidFill>
          <a:latin typeface="+mj-lt"/>
          <a:ea typeface="+mj-ea"/>
          <a:cs typeface="+mj-cs"/>
        </a:defRPr>
      </a:lvl1pPr>
    </p:titleStyle>
    <p:bodyStyle>
      <a:lvl1pPr marL="342884" indent="-342884" algn="l" defTabSz="914354"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13" indent="-285736" algn="l" defTabSz="914354"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943" indent="-228588" algn="l" defTabSz="914354"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121" indent="-228588" algn="l" defTabSz="914354"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297" indent="-228588" algn="l" defTabSz="914354"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474" indent="-228588" algn="l" defTabSz="91435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52" indent="-228588" algn="l" defTabSz="91435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29" indent="-228588" algn="l" defTabSz="91435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06" indent="-228588" algn="l" defTabSz="914354"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4"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7" algn="l" defTabSz="914354"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9648FCA-6491-40B4-8F5B-BD5922F48606}"/>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83EE1B5-098A-4EDA-9ED9-CED98FB3A4F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DE7EACF-13B8-4262-B44F-E0F42E1255A2}"/>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6A16E46F-D7D6-4280-815F-E9ABC68115AC}" type="datetimeFigureOut">
              <a:rPr lang="en-US" smtClean="0"/>
              <a:t>8/23/24</a:t>
            </a:fld>
            <a:endParaRPr lang="en-US"/>
          </a:p>
        </p:txBody>
      </p:sp>
      <p:sp>
        <p:nvSpPr>
          <p:cNvPr id="5" name="Footer Placeholder 4">
            <a:extLst>
              <a:ext uri="{FF2B5EF4-FFF2-40B4-BE49-F238E27FC236}">
                <a16:creationId xmlns:a16="http://schemas.microsoft.com/office/drawing/2014/main" id="{6D1410F9-2C2B-4CB7-B0D6-BB19D67A2437}"/>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897B0D7-B810-4C4A-9451-0CBAA8ED1423}"/>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5EE728F-77E6-44CF-B0D9-58BBE3FAC284}" type="slidenum">
              <a:rPr lang="en-US" smtClean="0"/>
              <a:t>‹#›</a:t>
            </a:fld>
            <a:endParaRPr lang="en-US"/>
          </a:p>
        </p:txBody>
      </p:sp>
    </p:spTree>
    <p:extLst>
      <p:ext uri="{BB962C8B-B14F-4D97-AF65-F5344CB8AC3E}">
        <p14:creationId xmlns:p14="http://schemas.microsoft.com/office/powerpoint/2010/main" val="1109650881"/>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5.jp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1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image" Target="../media/image5.jpg"/><Relationship Id="rId4" Type="http://schemas.openxmlformats.org/officeDocument/2006/relationships/image" Target="../media/image4.jpg"/></Relationships>
</file>

<file path=ppt/slides/_rels/slide2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5.jpg"/><Relationship Id="rId4" Type="http://schemas.openxmlformats.org/officeDocument/2006/relationships/image" Target="../media/image4.jpg"/></Relationships>
</file>

<file path=ppt/slides/_rels/slide5.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 Id="rId9"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199C44-ABFA-4022-9CAE-1EDE75702545}"/>
              </a:ext>
            </a:extLst>
          </p:cNvPr>
          <p:cNvSpPr>
            <a:spLocks noGrp="1"/>
          </p:cNvSpPr>
          <p:nvPr>
            <p:ph type="ctrTitle"/>
          </p:nvPr>
        </p:nvSpPr>
        <p:spPr>
          <a:xfrm>
            <a:off x="561253" y="3429000"/>
            <a:ext cx="4869772" cy="2243562"/>
          </a:xfrm>
        </p:spPr>
        <p:txBody>
          <a:bodyPr vert="horz" lIns="68580" tIns="34290" rIns="68580" bIns="34290" rtlCol="0" anchor="b">
            <a:normAutofit fontScale="90000"/>
          </a:bodyPr>
          <a:lstStyle/>
          <a:p>
            <a:pPr algn="l"/>
            <a:r>
              <a:rPr lang="en-US" b="1" kern="1200" dirty="0">
                <a:solidFill>
                  <a:schemeClr val="tx1"/>
                </a:solidFill>
                <a:latin typeface="+mj-lt"/>
                <a:ea typeface="+mj-ea"/>
                <a:cs typeface="+mj-cs"/>
              </a:rPr>
              <a:t>Aesthetics: Finding and Forging Common Ground for Theology/Philosophy and Psych Science</a:t>
            </a:r>
            <a:endParaRPr lang="en-US" b="1" kern="1200" dirty="0">
              <a:latin typeface="+mj-lt"/>
              <a:ea typeface="+mj-ea"/>
              <a:cs typeface="+mj-cs"/>
            </a:endParaRPr>
          </a:p>
        </p:txBody>
      </p:sp>
      <p:pic>
        <p:nvPicPr>
          <p:cNvPr id="9" name="Picture 8" descr="A picture containing symbol, font, logo, graphics&#10;&#10;Description automatically generated">
            <a:extLst>
              <a:ext uri="{FF2B5EF4-FFF2-40B4-BE49-F238E27FC236}">
                <a16:creationId xmlns:a16="http://schemas.microsoft.com/office/drawing/2014/main" id="{44200BF2-5BA2-7D5D-F231-4B4889B474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31025" y="2618912"/>
            <a:ext cx="2969738" cy="2743200"/>
          </a:xfrm>
          <a:prstGeom prst="rect">
            <a:avLst/>
          </a:prstGeom>
        </p:spPr>
      </p:pic>
      <p:sp>
        <p:nvSpPr>
          <p:cNvPr id="10" name="Parallelogram 9">
            <a:extLst>
              <a:ext uri="{FF2B5EF4-FFF2-40B4-BE49-F238E27FC236}">
                <a16:creationId xmlns:a16="http://schemas.microsoft.com/office/drawing/2014/main" id="{8DEF3D45-C484-4AA9-9C2A-EB2F650DE710}"/>
              </a:ext>
            </a:extLst>
          </p:cNvPr>
          <p:cNvSpPr/>
          <p:nvPr/>
        </p:nvSpPr>
        <p:spPr>
          <a:xfrm>
            <a:off x="-285750" y="1165026"/>
            <a:ext cx="8286750" cy="892374"/>
          </a:xfrm>
          <a:prstGeom prst="parallelogram">
            <a:avLst/>
          </a:prstGeom>
          <a:solidFill>
            <a:srgbClr val="147A2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spcAft>
                <a:spcPts val="450"/>
              </a:spcAft>
              <a:defRPr/>
            </a:pPr>
            <a:r>
              <a:rPr lang="en-US" sz="2400" b="1" dirty="0">
                <a:solidFill>
                  <a:prstClr val="white"/>
                </a:solidFill>
                <a:latin typeface="San Serif"/>
              </a:rPr>
              <a:t>Illuminating Theology With Psychological Science</a:t>
            </a:r>
            <a:endParaRPr lang="en-US" sz="2400" dirty="0">
              <a:solidFill>
                <a:prstClr val="white"/>
              </a:solidFill>
              <a:latin typeface="San Serif"/>
            </a:endParaRPr>
          </a:p>
        </p:txBody>
      </p:sp>
      <p:sp>
        <p:nvSpPr>
          <p:cNvPr id="3" name="TextBox 2">
            <a:extLst>
              <a:ext uri="{FF2B5EF4-FFF2-40B4-BE49-F238E27FC236}">
                <a16:creationId xmlns:a16="http://schemas.microsoft.com/office/drawing/2014/main" id="{5CDAB77B-FC44-F9FA-0083-3BE0585813B2}"/>
              </a:ext>
            </a:extLst>
          </p:cNvPr>
          <p:cNvSpPr txBox="1"/>
          <p:nvPr/>
        </p:nvSpPr>
        <p:spPr>
          <a:xfrm>
            <a:off x="991674" y="6220496"/>
            <a:ext cx="6043006" cy="276999"/>
          </a:xfrm>
          <a:prstGeom prst="rect">
            <a:avLst/>
          </a:prstGeom>
          <a:noFill/>
        </p:spPr>
        <p:txBody>
          <a:bodyPr wrap="square" rtlCol="0">
            <a:spAutoFit/>
          </a:bodyPr>
          <a:lstStyle/>
          <a:p>
            <a:r>
              <a:rPr lang="en-US" sz="1200" i="1" dirty="0"/>
              <a:t>This work was created by </a:t>
            </a:r>
            <a:r>
              <a:rPr lang="en-US" sz="1200" i="1" dirty="0" err="1"/>
              <a:t>Kutter</a:t>
            </a:r>
            <a:r>
              <a:rPr lang="en-US" sz="1200" i="1" dirty="0"/>
              <a:t> Callaway and is licensed under a CC-BY-NC-SA license.</a:t>
            </a:r>
          </a:p>
        </p:txBody>
      </p:sp>
    </p:spTree>
    <p:extLst>
      <p:ext uri="{BB962C8B-B14F-4D97-AF65-F5344CB8AC3E}">
        <p14:creationId xmlns:p14="http://schemas.microsoft.com/office/powerpoint/2010/main" val="20277963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6DBCBCD-A199-A92E-73CF-121CD32A29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27336" y="2187347"/>
            <a:ext cx="2702015" cy="4213454"/>
          </a:xfrm>
          <a:prstGeom prst="rect">
            <a:avLst/>
          </a:prstGeom>
        </p:spPr>
      </p:pic>
      <p:pic>
        <p:nvPicPr>
          <p:cNvPr id="7" name="Picture 6">
            <a:extLst>
              <a:ext uri="{FF2B5EF4-FFF2-40B4-BE49-F238E27FC236}">
                <a16:creationId xmlns:a16="http://schemas.microsoft.com/office/drawing/2014/main" id="{D773B2F3-FD6C-8606-3705-42BC4AD43E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03697" y="451287"/>
            <a:ext cx="2702015" cy="4161436"/>
          </a:xfrm>
          <a:prstGeom prst="rect">
            <a:avLst/>
          </a:prstGeom>
        </p:spPr>
      </p:pic>
      <p:sp>
        <p:nvSpPr>
          <p:cNvPr id="8" name="TextBox 7">
            <a:extLst>
              <a:ext uri="{FF2B5EF4-FFF2-40B4-BE49-F238E27FC236}">
                <a16:creationId xmlns:a16="http://schemas.microsoft.com/office/drawing/2014/main" id="{1AFC7A48-6EB9-6DF2-380F-9259AEB1083D}"/>
              </a:ext>
            </a:extLst>
          </p:cNvPr>
          <p:cNvSpPr txBox="1"/>
          <p:nvPr/>
        </p:nvSpPr>
        <p:spPr>
          <a:xfrm>
            <a:off x="2713229" y="1101208"/>
            <a:ext cx="3717541" cy="369332"/>
          </a:xfrm>
          <a:prstGeom prst="rect">
            <a:avLst/>
          </a:prstGeom>
          <a:noFill/>
        </p:spPr>
        <p:txBody>
          <a:bodyPr wrap="square" rtlCol="0">
            <a:spAutoFit/>
          </a:bodyPr>
          <a:lstStyle/>
          <a:p>
            <a:r>
              <a:rPr lang="en-US" dirty="0"/>
              <a:t>Cognitive Science of Aesthetics</a:t>
            </a:r>
          </a:p>
        </p:txBody>
      </p:sp>
      <p:sp>
        <p:nvSpPr>
          <p:cNvPr id="9" name="TextBox 8">
            <a:extLst>
              <a:ext uri="{FF2B5EF4-FFF2-40B4-BE49-F238E27FC236}">
                <a16:creationId xmlns:a16="http://schemas.microsoft.com/office/drawing/2014/main" id="{C88F26FD-0160-0FF2-35FB-E4A23F768704}"/>
              </a:ext>
            </a:extLst>
          </p:cNvPr>
          <p:cNvSpPr txBox="1"/>
          <p:nvPr/>
        </p:nvSpPr>
        <p:spPr>
          <a:xfrm>
            <a:off x="228649" y="2863805"/>
            <a:ext cx="1848678" cy="369332"/>
          </a:xfrm>
          <a:prstGeom prst="rect">
            <a:avLst/>
          </a:prstGeom>
          <a:noFill/>
        </p:spPr>
        <p:txBody>
          <a:bodyPr wrap="square" rtlCol="0">
            <a:spAutoFit/>
          </a:bodyPr>
          <a:lstStyle/>
          <a:p>
            <a:r>
              <a:rPr lang="en-US" dirty="0"/>
              <a:t>Psychology of Art</a:t>
            </a:r>
          </a:p>
        </p:txBody>
      </p:sp>
    </p:spTree>
    <p:extLst>
      <p:ext uri="{BB962C8B-B14F-4D97-AF65-F5344CB8AC3E}">
        <p14:creationId xmlns:p14="http://schemas.microsoft.com/office/powerpoint/2010/main" val="9894654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4C9E9AB-54B9-4801-BAC8-9F958B3FB908}"/>
              </a:ext>
            </a:extLst>
          </p:cNvPr>
          <p:cNvPicPr>
            <a:picLocks noChangeAspect="1"/>
          </p:cNvPicPr>
          <p:nvPr/>
        </p:nvPicPr>
        <p:blipFill>
          <a:blip r:embed="rId3"/>
          <a:stretch>
            <a:fillRect/>
          </a:stretch>
        </p:blipFill>
        <p:spPr>
          <a:xfrm>
            <a:off x="5480991" y="989557"/>
            <a:ext cx="3165058" cy="4658891"/>
          </a:xfrm>
          <a:prstGeom prst="rect">
            <a:avLst/>
          </a:prstGeom>
        </p:spPr>
      </p:pic>
      <p:sp>
        <p:nvSpPr>
          <p:cNvPr id="3" name="TextBox 2">
            <a:extLst>
              <a:ext uri="{FF2B5EF4-FFF2-40B4-BE49-F238E27FC236}">
                <a16:creationId xmlns:a16="http://schemas.microsoft.com/office/drawing/2014/main" id="{527612CF-1F30-2178-BC72-1ADEB6114FD9}"/>
              </a:ext>
            </a:extLst>
          </p:cNvPr>
          <p:cNvSpPr txBox="1"/>
          <p:nvPr/>
        </p:nvSpPr>
        <p:spPr>
          <a:xfrm>
            <a:off x="289369" y="335846"/>
            <a:ext cx="4942388" cy="6217087"/>
          </a:xfrm>
          <a:prstGeom prst="rect">
            <a:avLst/>
          </a:prstGeom>
          <a:noFill/>
        </p:spPr>
        <p:txBody>
          <a:bodyPr wrap="square" rtlCol="0">
            <a:spAutoFit/>
          </a:bodyPr>
          <a:lstStyle/>
          <a:p>
            <a:r>
              <a:rPr lang="en-US" sz="2000" b="1" u="sng" dirty="0">
                <a:latin typeface="Iowan Old Style"/>
              </a:rPr>
              <a:t>The “meaning” of “meaning”</a:t>
            </a:r>
          </a:p>
          <a:p>
            <a:endParaRPr lang="en-US" dirty="0">
              <a:solidFill>
                <a:srgbClr val="4A4A4A"/>
              </a:solidFill>
              <a:latin typeface="Iowan Old Style"/>
            </a:endParaRPr>
          </a:p>
          <a:p>
            <a:pPr>
              <a:buFont typeface="Arial" panose="020B0604020202020204" pitchFamily="34" charset="0"/>
              <a:buChar char="•"/>
            </a:pPr>
            <a:r>
              <a:rPr lang="en-US" dirty="0">
                <a:latin typeface="Iowan Old Style"/>
              </a:rPr>
              <a:t> “Meaning” is not representational but immanent</a:t>
            </a:r>
          </a:p>
          <a:p>
            <a:endParaRPr lang="en-US" dirty="0">
              <a:latin typeface="Iowan Old Style"/>
            </a:endParaRPr>
          </a:p>
          <a:p>
            <a:pPr>
              <a:buFont typeface="Arial" panose="020B0604020202020204" pitchFamily="34" charset="0"/>
              <a:buChar char="•"/>
            </a:pPr>
            <a:r>
              <a:rPr lang="en-US" dirty="0">
                <a:latin typeface="Iowan Old Style"/>
              </a:rPr>
              <a:t> The meaning of something is a matter of relations and connections, grounded in bodily organism-environment coupling, or interaction.</a:t>
            </a:r>
          </a:p>
          <a:p>
            <a:endParaRPr lang="en-US" dirty="0">
              <a:latin typeface="Iowan Old Style"/>
            </a:endParaRPr>
          </a:p>
          <a:p>
            <a:pPr>
              <a:buFont typeface="Arial" panose="020B0604020202020204" pitchFamily="34" charset="0"/>
              <a:buChar char="•"/>
            </a:pPr>
            <a:r>
              <a:rPr lang="en-US" dirty="0">
                <a:latin typeface="Iowan Old Style"/>
              </a:rPr>
              <a:t> “Aspects of our experience take on meaning, then, insofar as they activate for us their relations to other actual or possible aspects of our experience” (p. 268).</a:t>
            </a:r>
          </a:p>
          <a:p>
            <a:endParaRPr lang="en-US" dirty="0">
              <a:latin typeface="Iowan Old Style"/>
            </a:endParaRPr>
          </a:p>
          <a:p>
            <a:pPr>
              <a:buFont typeface="Arial" panose="020B0604020202020204" pitchFamily="34" charset="0"/>
              <a:buChar char="•"/>
            </a:pPr>
            <a:r>
              <a:rPr lang="en-US" dirty="0">
                <a:latin typeface="Iowan Old Style"/>
              </a:rPr>
              <a:t> So meaning doesn’t exist “out there,” but rather emerges as we engage the world as embodied creatures.</a:t>
            </a:r>
          </a:p>
          <a:p>
            <a:endParaRPr lang="en-US" dirty="0">
              <a:latin typeface="Iowan Old Style"/>
            </a:endParaRPr>
          </a:p>
          <a:p>
            <a:pPr>
              <a:buFont typeface="Arial" panose="020B0604020202020204" pitchFamily="34" charset="0"/>
              <a:buChar char="•"/>
            </a:pPr>
            <a:r>
              <a:rPr lang="en-US" dirty="0">
                <a:latin typeface="Iowan Old Style"/>
              </a:rPr>
              <a:t> [KDC] When we describe something as “meaningful,” it is a way of talking about those moments when our embodied-relation-to-the-world rises to the level of conscious awareness.  </a:t>
            </a:r>
          </a:p>
          <a:p>
            <a:endParaRPr lang="en-US" dirty="0"/>
          </a:p>
        </p:txBody>
      </p:sp>
    </p:spTree>
    <p:extLst>
      <p:ext uri="{BB962C8B-B14F-4D97-AF65-F5344CB8AC3E}">
        <p14:creationId xmlns:p14="http://schemas.microsoft.com/office/powerpoint/2010/main" val="13939493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4C9E9AB-54B9-4801-BAC8-9F958B3FB908}"/>
              </a:ext>
            </a:extLst>
          </p:cNvPr>
          <p:cNvPicPr>
            <a:picLocks noChangeAspect="1"/>
          </p:cNvPicPr>
          <p:nvPr/>
        </p:nvPicPr>
        <p:blipFill>
          <a:blip r:embed="rId3"/>
          <a:stretch>
            <a:fillRect/>
          </a:stretch>
        </p:blipFill>
        <p:spPr>
          <a:xfrm>
            <a:off x="5480991" y="989557"/>
            <a:ext cx="3165058" cy="4658891"/>
          </a:xfrm>
          <a:prstGeom prst="rect">
            <a:avLst/>
          </a:prstGeom>
        </p:spPr>
      </p:pic>
      <p:sp>
        <p:nvSpPr>
          <p:cNvPr id="3" name="TextBox 2">
            <a:extLst>
              <a:ext uri="{FF2B5EF4-FFF2-40B4-BE49-F238E27FC236}">
                <a16:creationId xmlns:a16="http://schemas.microsoft.com/office/drawing/2014/main" id="{527612CF-1F30-2178-BC72-1ADEB6114FD9}"/>
              </a:ext>
            </a:extLst>
          </p:cNvPr>
          <p:cNvSpPr txBox="1"/>
          <p:nvPr/>
        </p:nvSpPr>
        <p:spPr>
          <a:xfrm>
            <a:off x="289369" y="335847"/>
            <a:ext cx="4942388" cy="5663089"/>
          </a:xfrm>
          <a:prstGeom prst="rect">
            <a:avLst/>
          </a:prstGeom>
          <a:noFill/>
        </p:spPr>
        <p:txBody>
          <a:bodyPr wrap="square" rtlCol="0">
            <a:spAutoFit/>
          </a:bodyPr>
          <a:lstStyle/>
          <a:p>
            <a:r>
              <a:rPr lang="en-US" sz="2000" b="1" u="sng" dirty="0">
                <a:latin typeface="Iowan Old Style"/>
              </a:rPr>
              <a:t>Aesthetics and Meaning</a:t>
            </a:r>
          </a:p>
          <a:p>
            <a:endParaRPr lang="en-US" dirty="0">
              <a:latin typeface="Iowan Old Style"/>
            </a:endParaRPr>
          </a:p>
          <a:p>
            <a:pPr>
              <a:buFont typeface="Arial" panose="020B0604020202020204" pitchFamily="34" charset="0"/>
              <a:buChar char="•"/>
            </a:pPr>
            <a:r>
              <a:rPr lang="en-US" dirty="0">
                <a:latin typeface="Iowan Old Style"/>
              </a:rPr>
              <a:t> “Meaning” is not restricted to words, and meaning-making in the arts is exemplary or even paradigmatic of all human meaning-making</a:t>
            </a:r>
          </a:p>
          <a:p>
            <a:endParaRPr lang="en-US" dirty="0">
              <a:latin typeface="Iowan Old Style"/>
            </a:endParaRPr>
          </a:p>
          <a:p>
            <a:pPr>
              <a:buFont typeface="Arial" panose="020B0604020202020204" pitchFamily="34" charset="0"/>
              <a:buChar char="•"/>
            </a:pPr>
            <a:r>
              <a:rPr lang="en-US" dirty="0">
                <a:latin typeface="Iowan Old Style"/>
              </a:rPr>
              <a:t> “Art matters because it provides heightened, intensified, and highly integrated experiences of meaning, using all of our ordinary [i.e., embodied] resources of meaning-making” (Johnson, 2007, p. 208).</a:t>
            </a:r>
          </a:p>
          <a:p>
            <a:endParaRPr lang="en-US" dirty="0">
              <a:latin typeface="Iowan Old Style"/>
            </a:endParaRPr>
          </a:p>
          <a:p>
            <a:pPr>
              <a:buFont typeface="Arial" panose="020B0604020202020204" pitchFamily="34" charset="0"/>
              <a:buChar char="•"/>
            </a:pPr>
            <a:r>
              <a:rPr lang="en-US" dirty="0">
                <a:latin typeface="Iowan Old Style"/>
              </a:rPr>
              <a:t> “Aesthetics” is thus not a theory, but “the study of how humans make and experience meaning” (p. 209).</a:t>
            </a:r>
          </a:p>
          <a:p>
            <a:endParaRPr lang="en-US" dirty="0">
              <a:latin typeface="Iowan Old Style"/>
            </a:endParaRPr>
          </a:p>
          <a:p>
            <a:pPr>
              <a:buFont typeface="Arial" panose="020B0604020202020204" pitchFamily="34" charset="0"/>
              <a:buChar char="•"/>
            </a:pPr>
            <a:r>
              <a:rPr lang="en-US" dirty="0">
                <a:latin typeface="Iowan Old Style"/>
              </a:rPr>
              <a:t> Aesthetic/embodied meaning precedes and creates the conditions for linguistic and propositional “meaning.”</a:t>
            </a:r>
          </a:p>
          <a:p>
            <a:endParaRPr lang="en-US" dirty="0"/>
          </a:p>
        </p:txBody>
      </p:sp>
    </p:spTree>
    <p:extLst>
      <p:ext uri="{BB962C8B-B14F-4D97-AF65-F5344CB8AC3E}">
        <p14:creationId xmlns:p14="http://schemas.microsoft.com/office/powerpoint/2010/main" val="22011069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MG_4929.JPG">
            <a:extLst>
              <a:ext uri="{FF2B5EF4-FFF2-40B4-BE49-F238E27FC236}">
                <a16:creationId xmlns:a16="http://schemas.microsoft.com/office/drawing/2014/main" id="{72E5972A-1D87-D020-F734-CA38405DE0D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73827" y="3205371"/>
            <a:ext cx="4870174" cy="3652630"/>
          </a:xfrm>
          <a:prstGeom prst="rect">
            <a:avLst/>
          </a:prstGeom>
        </p:spPr>
      </p:pic>
      <p:pic>
        <p:nvPicPr>
          <p:cNvPr id="4" name="Picture 3" descr="InnOut7.jpg">
            <a:extLst>
              <a:ext uri="{FF2B5EF4-FFF2-40B4-BE49-F238E27FC236}">
                <a16:creationId xmlns:a16="http://schemas.microsoft.com/office/drawing/2014/main" id="{210E2AA4-2657-2E09-F1C0-3827B4A0A4C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
            <a:ext cx="5618920" cy="4214191"/>
          </a:xfrm>
          <a:prstGeom prst="rect">
            <a:avLst/>
          </a:prstGeom>
        </p:spPr>
      </p:pic>
      <p:sp>
        <p:nvSpPr>
          <p:cNvPr id="6" name="TextBox 5">
            <a:extLst>
              <a:ext uri="{FF2B5EF4-FFF2-40B4-BE49-F238E27FC236}">
                <a16:creationId xmlns:a16="http://schemas.microsoft.com/office/drawing/2014/main" id="{5927B4A6-3A47-C4AF-D99C-A73C88EC5EB6}"/>
              </a:ext>
            </a:extLst>
          </p:cNvPr>
          <p:cNvSpPr txBox="1"/>
          <p:nvPr/>
        </p:nvSpPr>
        <p:spPr>
          <a:xfrm>
            <a:off x="6367671" y="1274190"/>
            <a:ext cx="3140766" cy="1200329"/>
          </a:xfrm>
          <a:prstGeom prst="rect">
            <a:avLst/>
          </a:prstGeom>
          <a:noFill/>
        </p:spPr>
        <p:txBody>
          <a:bodyPr wrap="square" rtlCol="0">
            <a:spAutoFit/>
          </a:bodyPr>
          <a:lstStyle/>
          <a:p>
            <a:r>
              <a:rPr lang="en-US" sz="2400" dirty="0"/>
              <a:t>Analytics: ”</a:t>
            </a:r>
            <a:r>
              <a:rPr lang="en-US" sz="2400" dirty="0" err="1"/>
              <a:t>Eeew</a:t>
            </a:r>
            <a:r>
              <a:rPr lang="en-US" sz="2400" dirty="0"/>
              <a:t> – that’s messy and gross!”</a:t>
            </a:r>
          </a:p>
        </p:txBody>
      </p:sp>
      <p:sp>
        <p:nvSpPr>
          <p:cNvPr id="7" name="TextBox 6">
            <a:extLst>
              <a:ext uri="{FF2B5EF4-FFF2-40B4-BE49-F238E27FC236}">
                <a16:creationId xmlns:a16="http://schemas.microsoft.com/office/drawing/2014/main" id="{8C6A4C48-56C9-D409-165F-94F8C30972A8}"/>
              </a:ext>
            </a:extLst>
          </p:cNvPr>
          <p:cNvSpPr txBox="1"/>
          <p:nvPr/>
        </p:nvSpPr>
        <p:spPr>
          <a:xfrm>
            <a:off x="265043" y="4935933"/>
            <a:ext cx="3140766" cy="1200329"/>
          </a:xfrm>
          <a:prstGeom prst="rect">
            <a:avLst/>
          </a:prstGeom>
          <a:noFill/>
        </p:spPr>
        <p:txBody>
          <a:bodyPr wrap="square" rtlCol="0">
            <a:spAutoFit/>
          </a:bodyPr>
          <a:lstStyle/>
          <a:p>
            <a:r>
              <a:rPr lang="en-US" sz="2400" dirty="0"/>
              <a:t>Continentals: “It’s as appealing as it is real, which is to say, it isn’t.”</a:t>
            </a:r>
          </a:p>
        </p:txBody>
      </p:sp>
      <p:cxnSp>
        <p:nvCxnSpPr>
          <p:cNvPr id="9" name="Straight Arrow Connector 8">
            <a:extLst>
              <a:ext uri="{FF2B5EF4-FFF2-40B4-BE49-F238E27FC236}">
                <a16:creationId xmlns:a16="http://schemas.microsoft.com/office/drawing/2014/main" id="{209F1F12-B447-AE3A-2B39-D23CF361D8B7}"/>
              </a:ext>
            </a:extLst>
          </p:cNvPr>
          <p:cNvCxnSpPr>
            <a:cxnSpLocks/>
          </p:cNvCxnSpPr>
          <p:nvPr/>
        </p:nvCxnSpPr>
        <p:spPr>
          <a:xfrm>
            <a:off x="3218623" y="5545689"/>
            <a:ext cx="954156" cy="0"/>
          </a:xfrm>
          <a:prstGeom prst="straightConnector1">
            <a:avLst/>
          </a:prstGeom>
          <a:ln w="146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D6C5B72E-11B9-C267-5056-B5F18F7CC5F0}"/>
              </a:ext>
            </a:extLst>
          </p:cNvPr>
          <p:cNvCxnSpPr>
            <a:cxnSpLocks/>
          </p:cNvCxnSpPr>
          <p:nvPr/>
        </p:nvCxnSpPr>
        <p:spPr>
          <a:xfrm flipH="1">
            <a:off x="5367131" y="1874355"/>
            <a:ext cx="805070" cy="0"/>
          </a:xfrm>
          <a:prstGeom prst="straightConnector1">
            <a:avLst/>
          </a:prstGeom>
          <a:ln w="146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522533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n-n-outGood3.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13982"/>
            <a:ext cx="9144000" cy="5712538"/>
          </a:xfrm>
          <a:prstGeom prst="rect">
            <a:avLst/>
          </a:prstGeom>
        </p:spPr>
      </p:pic>
    </p:spTree>
    <p:extLst>
      <p:ext uri="{BB962C8B-B14F-4D97-AF65-F5344CB8AC3E}">
        <p14:creationId xmlns:p14="http://schemas.microsoft.com/office/powerpoint/2010/main" val="26212886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5" name="Google Shape;85;p13"/>
          <p:cNvSpPr txBox="1">
            <a:spLocks noGrp="1"/>
          </p:cNvSpPr>
          <p:nvPr>
            <p:ph type="ctrTitle"/>
          </p:nvPr>
        </p:nvSpPr>
        <p:spPr>
          <a:xfrm>
            <a:off x="460950" y="3429000"/>
            <a:ext cx="8222100" cy="838800"/>
          </a:xfrm>
          <a:prstGeom prst="rect">
            <a:avLst/>
          </a:prstGeom>
        </p:spPr>
        <p:txBody>
          <a:bodyPr spcFirstLastPara="1" vert="horz" wrap="square" lIns="91425" tIns="91425" rIns="91425" bIns="91425" rtlCol="0" anchor="b" anchorCtr="0">
            <a:noAutofit/>
          </a:bodyPr>
          <a:lstStyle/>
          <a:p>
            <a:pPr>
              <a:spcBef>
                <a:spcPts val="0"/>
              </a:spcBef>
            </a:pPr>
            <a:r>
              <a:rPr lang="en" dirty="0"/>
              <a:t>Measuring the (</a:t>
            </a:r>
            <a:r>
              <a:rPr lang="en" dirty="0" err="1"/>
              <a:t>Im</a:t>
            </a:r>
            <a:r>
              <a:rPr lang="en" dirty="0"/>
              <a:t>)measurable</a:t>
            </a:r>
            <a:br>
              <a:rPr lang="en" dirty="0"/>
            </a:br>
            <a:r>
              <a:rPr lang="en" dirty="0"/>
              <a:t>aka</a:t>
            </a:r>
            <a:br>
              <a:rPr lang="en" dirty="0"/>
            </a:br>
            <a:r>
              <a:rPr lang="en" dirty="0"/>
              <a:t>Taking Pictures of Cheeseburgers</a:t>
            </a:r>
            <a:endParaRP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Google Shape;90;p14"/>
          <p:cNvSpPr txBox="1">
            <a:spLocks noGrp="1"/>
          </p:cNvSpPr>
          <p:nvPr>
            <p:ph type="title"/>
          </p:nvPr>
        </p:nvSpPr>
        <p:spPr>
          <a:xfrm>
            <a:off x="307800" y="671675"/>
            <a:ext cx="8520600" cy="607800"/>
          </a:xfrm>
          <a:prstGeom prst="rect">
            <a:avLst/>
          </a:prstGeom>
        </p:spPr>
        <p:txBody>
          <a:bodyPr spcFirstLastPara="1" vert="horz" wrap="square" lIns="91425" tIns="91425" rIns="91425" bIns="91425" rtlCol="0" anchor="t" anchorCtr="0">
            <a:noAutofit/>
          </a:bodyPr>
          <a:lstStyle/>
          <a:p>
            <a:pPr>
              <a:spcBef>
                <a:spcPts val="0"/>
              </a:spcBef>
            </a:pPr>
            <a:r>
              <a:rPr lang="en" sz="4000" dirty="0"/>
              <a:t>Research Question(s) for Pilot studies</a:t>
            </a:r>
            <a:endParaRPr sz="4000" dirty="0"/>
          </a:p>
        </p:txBody>
      </p:sp>
      <p:grpSp>
        <p:nvGrpSpPr>
          <p:cNvPr id="91" name="Google Shape;91;p14"/>
          <p:cNvGrpSpPr/>
          <p:nvPr/>
        </p:nvGrpSpPr>
        <p:grpSpPr>
          <a:xfrm>
            <a:off x="431927" y="2162125"/>
            <a:ext cx="2628925" cy="3416400"/>
            <a:chOff x="431925" y="1304875"/>
            <a:chExt cx="2628925" cy="3416400"/>
          </a:xfrm>
        </p:grpSpPr>
        <p:sp>
          <p:nvSpPr>
            <p:cNvPr id="92" name="Google Shape;92;p14"/>
            <p:cNvSpPr txBox="1"/>
            <p:nvPr/>
          </p:nvSpPr>
          <p:spPr>
            <a:xfrm>
              <a:off x="431925" y="1304875"/>
              <a:ext cx="2628900" cy="464100"/>
            </a:xfrm>
            <a:prstGeom prst="rect">
              <a:avLst/>
            </a:prstGeom>
            <a:solidFill>
              <a:schemeClr val="dk1"/>
            </a:solidFill>
            <a:ln>
              <a:noFill/>
            </a:ln>
          </p:spPr>
          <p:txBody>
            <a:bodyPr spcFirstLastPara="1" wrap="square" lIns="91425" tIns="91425" rIns="91425" bIns="91425" anchor="ctr" anchorCtr="0">
              <a:noAutofit/>
            </a:bodyPr>
            <a:lstStyle/>
            <a:p>
              <a:endParaRPr/>
            </a:p>
          </p:txBody>
        </p:sp>
        <p:sp>
          <p:nvSpPr>
            <p:cNvPr id="93" name="Google Shape;93;p14"/>
            <p:cNvSpPr/>
            <p:nvPr/>
          </p:nvSpPr>
          <p:spPr>
            <a:xfrm>
              <a:off x="431950" y="1304875"/>
              <a:ext cx="2628900" cy="3416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endParaRPr/>
            </a:p>
          </p:txBody>
        </p:sp>
      </p:grpSp>
      <p:sp>
        <p:nvSpPr>
          <p:cNvPr id="94" name="Google Shape;94;p14"/>
          <p:cNvSpPr txBox="1">
            <a:spLocks noGrp="1"/>
          </p:cNvSpPr>
          <p:nvPr>
            <p:ph type="body" idx="4294967295"/>
          </p:nvPr>
        </p:nvSpPr>
        <p:spPr>
          <a:xfrm>
            <a:off x="436250" y="1706475"/>
            <a:ext cx="2494500" cy="461400"/>
          </a:xfrm>
          <a:prstGeom prst="rect">
            <a:avLst/>
          </a:prstGeom>
        </p:spPr>
        <p:txBody>
          <a:bodyPr spcFirstLastPara="1" vert="horz" wrap="square" lIns="91425" tIns="91425" rIns="91425" bIns="91425" rtlCol="0" anchor="t" anchorCtr="0">
            <a:noAutofit/>
          </a:bodyPr>
          <a:lstStyle/>
          <a:p>
            <a:pPr marL="0" indent="0">
              <a:spcBef>
                <a:spcPts val="0"/>
              </a:spcBef>
              <a:buNone/>
            </a:pPr>
            <a:r>
              <a:rPr lang="en" u="sng" dirty="0">
                <a:solidFill>
                  <a:schemeClr val="lt1"/>
                </a:solidFill>
              </a:rPr>
              <a:t>Overarching</a:t>
            </a:r>
            <a:endParaRPr u="sng" dirty="0">
              <a:solidFill>
                <a:schemeClr val="lt1"/>
              </a:solidFill>
            </a:endParaRPr>
          </a:p>
        </p:txBody>
      </p:sp>
      <p:sp>
        <p:nvSpPr>
          <p:cNvPr id="95" name="Google Shape;95;p14"/>
          <p:cNvSpPr txBox="1">
            <a:spLocks noGrp="1"/>
          </p:cNvSpPr>
          <p:nvPr>
            <p:ph type="body" idx="4294967295"/>
          </p:nvPr>
        </p:nvSpPr>
        <p:spPr>
          <a:xfrm>
            <a:off x="450000" y="2623525"/>
            <a:ext cx="2478600" cy="2794800"/>
          </a:xfrm>
          <a:prstGeom prst="rect">
            <a:avLst/>
          </a:prstGeom>
        </p:spPr>
        <p:txBody>
          <a:bodyPr spcFirstLastPara="1" vert="horz" wrap="square" lIns="91425" tIns="91425" rIns="91425" bIns="91425" rtlCol="0" anchor="t" anchorCtr="0">
            <a:noAutofit/>
          </a:bodyPr>
          <a:lstStyle/>
          <a:p>
            <a:pPr marL="0" indent="0">
              <a:spcBef>
                <a:spcPts val="0"/>
              </a:spcBef>
              <a:buNone/>
            </a:pPr>
            <a:r>
              <a:rPr lang="en" sz="1600" dirty="0"/>
              <a:t>Do art and aesthetic experiences give rise to religious, transcendent, and/or spiritual understandings?</a:t>
            </a:r>
            <a:endParaRPr sz="1600" dirty="0"/>
          </a:p>
          <a:p>
            <a:pPr marL="0" indent="0">
              <a:spcBef>
                <a:spcPts val="1600"/>
              </a:spcBef>
              <a:spcAft>
                <a:spcPts val="1600"/>
              </a:spcAft>
              <a:buNone/>
            </a:pPr>
            <a:r>
              <a:rPr lang="en" sz="1600" dirty="0"/>
              <a:t>If so, is this phenomena </a:t>
            </a:r>
            <a:r>
              <a:rPr lang="en" sz="1600" b="1" dirty="0">
                <a:solidFill>
                  <a:srgbClr val="FFFF00"/>
                </a:solidFill>
              </a:rPr>
              <a:t>quantifiable</a:t>
            </a:r>
            <a:r>
              <a:rPr lang="en" sz="1600" dirty="0"/>
              <a:t>? </a:t>
            </a:r>
            <a:endParaRPr sz="1600" dirty="0"/>
          </a:p>
        </p:txBody>
      </p:sp>
      <p:grpSp>
        <p:nvGrpSpPr>
          <p:cNvPr id="96" name="Google Shape;96;p14"/>
          <p:cNvGrpSpPr/>
          <p:nvPr/>
        </p:nvGrpSpPr>
        <p:grpSpPr>
          <a:xfrm>
            <a:off x="3320450" y="2162125"/>
            <a:ext cx="2632500" cy="3416400"/>
            <a:chOff x="3320450" y="1304875"/>
            <a:chExt cx="2632500" cy="3416400"/>
          </a:xfrm>
        </p:grpSpPr>
        <p:sp>
          <p:nvSpPr>
            <p:cNvPr id="97" name="Google Shape;97;p14"/>
            <p:cNvSpPr txBox="1"/>
            <p:nvPr/>
          </p:nvSpPr>
          <p:spPr>
            <a:xfrm>
              <a:off x="3324050" y="1304875"/>
              <a:ext cx="2628900" cy="464100"/>
            </a:xfrm>
            <a:prstGeom prst="rect">
              <a:avLst/>
            </a:prstGeom>
            <a:solidFill>
              <a:schemeClr val="dk1"/>
            </a:solidFill>
            <a:ln>
              <a:noFill/>
            </a:ln>
          </p:spPr>
          <p:txBody>
            <a:bodyPr spcFirstLastPara="1" wrap="square" lIns="91425" tIns="91425" rIns="91425" bIns="91425" anchor="ctr" anchorCtr="0">
              <a:noAutofit/>
            </a:bodyPr>
            <a:lstStyle/>
            <a:p>
              <a:endParaRPr/>
            </a:p>
          </p:txBody>
        </p:sp>
        <p:sp>
          <p:nvSpPr>
            <p:cNvPr id="98" name="Google Shape;98;p14"/>
            <p:cNvSpPr/>
            <p:nvPr/>
          </p:nvSpPr>
          <p:spPr>
            <a:xfrm>
              <a:off x="3320450" y="1304875"/>
              <a:ext cx="2628900" cy="3416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endParaRPr/>
            </a:p>
          </p:txBody>
        </p:sp>
      </p:grpSp>
      <p:sp>
        <p:nvSpPr>
          <p:cNvPr id="99" name="Google Shape;99;p14"/>
          <p:cNvSpPr txBox="1">
            <a:spLocks noGrp="1"/>
          </p:cNvSpPr>
          <p:nvPr>
            <p:ph type="body" idx="4294967295"/>
          </p:nvPr>
        </p:nvSpPr>
        <p:spPr>
          <a:xfrm>
            <a:off x="3324751" y="1706475"/>
            <a:ext cx="2494500" cy="461400"/>
          </a:xfrm>
          <a:prstGeom prst="rect">
            <a:avLst/>
          </a:prstGeom>
        </p:spPr>
        <p:txBody>
          <a:bodyPr spcFirstLastPara="1" vert="horz" wrap="square" lIns="91425" tIns="91425" rIns="91425" bIns="91425" rtlCol="0" anchor="t" anchorCtr="0">
            <a:noAutofit/>
          </a:bodyPr>
          <a:lstStyle/>
          <a:p>
            <a:pPr marL="0" indent="0">
              <a:spcBef>
                <a:spcPts val="0"/>
              </a:spcBef>
              <a:buNone/>
            </a:pPr>
            <a:r>
              <a:rPr lang="en" u="sng" dirty="0">
                <a:solidFill>
                  <a:schemeClr val="lt1"/>
                </a:solidFill>
              </a:rPr>
              <a:t>More focused</a:t>
            </a:r>
            <a:endParaRPr u="sng" dirty="0">
              <a:solidFill>
                <a:schemeClr val="lt1"/>
              </a:solidFill>
            </a:endParaRPr>
          </a:p>
        </p:txBody>
      </p:sp>
      <p:sp>
        <p:nvSpPr>
          <p:cNvPr id="100" name="Google Shape;100;p14"/>
          <p:cNvSpPr txBox="1">
            <a:spLocks noGrp="1"/>
          </p:cNvSpPr>
          <p:nvPr>
            <p:ph type="body" idx="4294967295"/>
          </p:nvPr>
        </p:nvSpPr>
        <p:spPr>
          <a:xfrm>
            <a:off x="3395600" y="2623525"/>
            <a:ext cx="2478600" cy="2794800"/>
          </a:xfrm>
          <a:prstGeom prst="rect">
            <a:avLst/>
          </a:prstGeom>
        </p:spPr>
        <p:txBody>
          <a:bodyPr spcFirstLastPara="1" vert="horz" wrap="square" lIns="91425" tIns="91425" rIns="91425" bIns="91425" rtlCol="0" anchor="t" anchorCtr="0">
            <a:noAutofit/>
          </a:bodyPr>
          <a:lstStyle/>
          <a:p>
            <a:pPr marL="0" indent="0">
              <a:spcBef>
                <a:spcPts val="0"/>
              </a:spcBef>
              <a:spcAft>
                <a:spcPts val="1600"/>
              </a:spcAft>
              <a:buNone/>
            </a:pPr>
            <a:r>
              <a:rPr lang="en" sz="1600" dirty="0"/>
              <a:t>Does the </a:t>
            </a:r>
            <a:r>
              <a:rPr lang="en" sz="1600" b="1" dirty="0">
                <a:solidFill>
                  <a:srgbClr val="FFFF00"/>
                </a:solidFill>
              </a:rPr>
              <a:t>quality</a:t>
            </a:r>
            <a:r>
              <a:rPr lang="en" sz="1600" dirty="0"/>
              <a:t> of a given artwork affect whether and to what degree it prompts spiritual understanding? </a:t>
            </a:r>
            <a:endParaRPr sz="1600" dirty="0"/>
          </a:p>
        </p:txBody>
      </p:sp>
      <p:grpSp>
        <p:nvGrpSpPr>
          <p:cNvPr id="101" name="Google Shape;101;p14"/>
          <p:cNvGrpSpPr/>
          <p:nvPr/>
        </p:nvGrpSpPr>
        <p:grpSpPr>
          <a:xfrm>
            <a:off x="6212550" y="2162125"/>
            <a:ext cx="2632500" cy="3416400"/>
            <a:chOff x="6212550" y="1304875"/>
            <a:chExt cx="2632500" cy="3416400"/>
          </a:xfrm>
        </p:grpSpPr>
        <p:sp>
          <p:nvSpPr>
            <p:cNvPr id="102" name="Google Shape;102;p14"/>
            <p:cNvSpPr/>
            <p:nvPr/>
          </p:nvSpPr>
          <p:spPr>
            <a:xfrm>
              <a:off x="6215400" y="1304875"/>
              <a:ext cx="2628900" cy="34164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endParaRPr/>
            </a:p>
          </p:txBody>
        </p:sp>
        <p:sp>
          <p:nvSpPr>
            <p:cNvPr id="103" name="Google Shape;103;p14"/>
            <p:cNvSpPr txBox="1"/>
            <p:nvPr/>
          </p:nvSpPr>
          <p:spPr>
            <a:xfrm>
              <a:off x="6212550" y="1304875"/>
              <a:ext cx="2632500" cy="464100"/>
            </a:xfrm>
            <a:prstGeom prst="rect">
              <a:avLst/>
            </a:prstGeom>
            <a:solidFill>
              <a:schemeClr val="dk1"/>
            </a:solidFill>
            <a:ln>
              <a:noFill/>
            </a:ln>
          </p:spPr>
          <p:txBody>
            <a:bodyPr spcFirstLastPara="1" wrap="square" lIns="91425" tIns="91425" rIns="91425" bIns="91425" anchor="ctr" anchorCtr="0">
              <a:noAutofit/>
            </a:bodyPr>
            <a:lstStyle/>
            <a:p>
              <a:endParaRPr/>
            </a:p>
          </p:txBody>
        </p:sp>
      </p:grpSp>
      <p:sp>
        <p:nvSpPr>
          <p:cNvPr id="104" name="Google Shape;104;p14"/>
          <p:cNvSpPr txBox="1">
            <a:spLocks noGrp="1"/>
          </p:cNvSpPr>
          <p:nvPr>
            <p:ph type="body" idx="4294967295"/>
          </p:nvPr>
        </p:nvSpPr>
        <p:spPr>
          <a:xfrm>
            <a:off x="6349800" y="1706475"/>
            <a:ext cx="2494500" cy="461400"/>
          </a:xfrm>
          <a:prstGeom prst="rect">
            <a:avLst/>
          </a:prstGeom>
        </p:spPr>
        <p:txBody>
          <a:bodyPr spcFirstLastPara="1" vert="horz" wrap="square" lIns="91425" tIns="91425" rIns="91425" bIns="91425" rtlCol="0" anchor="t" anchorCtr="0">
            <a:noAutofit/>
          </a:bodyPr>
          <a:lstStyle/>
          <a:p>
            <a:pPr marL="0" indent="0">
              <a:spcBef>
                <a:spcPts val="0"/>
              </a:spcBef>
              <a:buNone/>
            </a:pPr>
            <a:r>
              <a:rPr lang="en" u="sng" dirty="0">
                <a:solidFill>
                  <a:schemeClr val="lt1"/>
                </a:solidFill>
              </a:rPr>
              <a:t>Pilot</a:t>
            </a:r>
            <a:endParaRPr u="sng" dirty="0">
              <a:solidFill>
                <a:schemeClr val="lt1"/>
              </a:solidFill>
            </a:endParaRPr>
          </a:p>
        </p:txBody>
      </p:sp>
      <p:sp>
        <p:nvSpPr>
          <p:cNvPr id="105" name="Google Shape;105;p14"/>
          <p:cNvSpPr txBox="1">
            <a:spLocks noGrp="1"/>
          </p:cNvSpPr>
          <p:nvPr>
            <p:ph type="body" idx="4294967295"/>
          </p:nvPr>
        </p:nvSpPr>
        <p:spPr>
          <a:xfrm>
            <a:off x="6349800" y="2623525"/>
            <a:ext cx="2478600" cy="2794800"/>
          </a:xfrm>
          <a:prstGeom prst="rect">
            <a:avLst/>
          </a:prstGeom>
        </p:spPr>
        <p:txBody>
          <a:bodyPr spcFirstLastPara="1" vert="horz" wrap="square" lIns="91425" tIns="91425" rIns="91425" bIns="91425" rtlCol="0" anchor="t" anchorCtr="0">
            <a:noAutofit/>
          </a:bodyPr>
          <a:lstStyle/>
          <a:p>
            <a:pPr marL="0" indent="0">
              <a:spcBef>
                <a:spcPts val="0"/>
              </a:spcBef>
              <a:spcAft>
                <a:spcPts val="1600"/>
              </a:spcAft>
              <a:buNone/>
            </a:pPr>
            <a:r>
              <a:rPr lang="en" sz="1600" dirty="0"/>
              <a:t>Does the </a:t>
            </a:r>
            <a:r>
              <a:rPr lang="en" sz="1600" b="1" dirty="0">
                <a:solidFill>
                  <a:srgbClr val="FFFF00"/>
                </a:solidFill>
              </a:rPr>
              <a:t>formal composition</a:t>
            </a:r>
            <a:r>
              <a:rPr lang="en" sz="1600" dirty="0">
                <a:solidFill>
                  <a:srgbClr val="FFFF00"/>
                </a:solidFill>
              </a:rPr>
              <a:t> </a:t>
            </a:r>
            <a:r>
              <a:rPr lang="en" sz="1600" dirty="0"/>
              <a:t>of a photograph predict the </a:t>
            </a:r>
            <a:r>
              <a:rPr lang="en" sz="1600" b="1" dirty="0">
                <a:solidFill>
                  <a:srgbClr val="FFFF00"/>
                </a:solidFill>
              </a:rPr>
              <a:t>kind and depth</a:t>
            </a:r>
            <a:r>
              <a:rPr lang="en" sz="1600" dirty="0">
                <a:solidFill>
                  <a:srgbClr val="FFFF00"/>
                </a:solidFill>
              </a:rPr>
              <a:t> </a:t>
            </a:r>
            <a:r>
              <a:rPr lang="en" sz="1600" dirty="0"/>
              <a:t>of spiritual understandings that visual stimuli engender? </a:t>
            </a:r>
            <a:endParaRPr sz="16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pic>
        <p:nvPicPr>
          <p:cNvPr id="197" name="Google Shape;197;p25"/>
          <p:cNvPicPr preferRelativeResize="0"/>
          <p:nvPr/>
        </p:nvPicPr>
        <p:blipFill rotWithShape="1">
          <a:blip r:embed="rId3">
            <a:alphaModFix/>
          </a:blip>
          <a:srcRect t="5704"/>
          <a:stretch/>
        </p:blipFill>
        <p:spPr>
          <a:xfrm>
            <a:off x="1160913" y="1461875"/>
            <a:ext cx="6822174" cy="4538874"/>
          </a:xfrm>
          <a:prstGeom prst="rect">
            <a:avLst/>
          </a:prstGeom>
          <a:noFill/>
          <a:ln>
            <a:noFill/>
          </a:ln>
        </p:spPr>
      </p:pic>
      <p:sp>
        <p:nvSpPr>
          <p:cNvPr id="198" name="Google Shape;198;p25"/>
          <p:cNvSpPr txBox="1"/>
          <p:nvPr/>
        </p:nvSpPr>
        <p:spPr>
          <a:xfrm>
            <a:off x="1160913" y="505086"/>
            <a:ext cx="2874300" cy="677078"/>
          </a:xfrm>
          <a:prstGeom prst="rect">
            <a:avLst/>
          </a:prstGeom>
          <a:noFill/>
          <a:ln>
            <a:noFill/>
          </a:ln>
        </p:spPr>
        <p:txBody>
          <a:bodyPr spcFirstLastPara="1" wrap="square" lIns="91425" tIns="91425" rIns="91425" bIns="91425" anchor="t" anchorCtr="0">
            <a:spAutoFit/>
          </a:bodyPr>
          <a:lstStyle/>
          <a:p>
            <a:pPr algn="ctr"/>
            <a:r>
              <a:rPr lang="en" sz="1600" dirty="0">
                <a:latin typeface="Times New Roman"/>
                <a:ea typeface="Times New Roman"/>
                <a:cs typeface="Times New Roman"/>
                <a:sym typeface="Times New Roman"/>
              </a:rPr>
              <a:t>Original = “Good/Appealing”</a:t>
            </a:r>
            <a:endParaRPr sz="1600" dirty="0">
              <a:latin typeface="Times New Roman"/>
              <a:ea typeface="Times New Roman"/>
              <a:cs typeface="Times New Roman"/>
              <a:sym typeface="Times New Roman"/>
            </a:endParaRPr>
          </a:p>
          <a:p>
            <a:pPr algn="ctr"/>
            <a:r>
              <a:rPr lang="en" sz="1600" dirty="0">
                <a:latin typeface="Times New Roman"/>
                <a:ea typeface="Times New Roman"/>
                <a:cs typeface="Times New Roman"/>
                <a:sym typeface="Times New Roman"/>
              </a:rPr>
              <a:t>Adheres to Rule of Thirds</a:t>
            </a:r>
            <a:endParaRPr sz="1600" dirty="0">
              <a:latin typeface="Times New Roman"/>
              <a:ea typeface="Times New Roman"/>
              <a:cs typeface="Times New Roman"/>
              <a:sym typeface="Times New Roman"/>
            </a:endParaRPr>
          </a:p>
        </p:txBody>
      </p:sp>
      <p:sp>
        <p:nvSpPr>
          <p:cNvPr id="199" name="Google Shape;199;p25"/>
          <p:cNvSpPr txBox="1"/>
          <p:nvPr/>
        </p:nvSpPr>
        <p:spPr>
          <a:xfrm>
            <a:off x="4572000" y="505086"/>
            <a:ext cx="2961600" cy="677078"/>
          </a:xfrm>
          <a:prstGeom prst="rect">
            <a:avLst/>
          </a:prstGeom>
          <a:noFill/>
          <a:ln>
            <a:noFill/>
          </a:ln>
        </p:spPr>
        <p:txBody>
          <a:bodyPr spcFirstLastPara="1" wrap="square" lIns="91425" tIns="91425" rIns="91425" bIns="91425" anchor="t" anchorCtr="0">
            <a:spAutoFit/>
          </a:bodyPr>
          <a:lstStyle/>
          <a:p>
            <a:pPr algn="ctr"/>
            <a:r>
              <a:rPr lang="en" sz="1600" dirty="0">
                <a:latin typeface="Times New Roman"/>
                <a:ea typeface="Times New Roman"/>
                <a:cs typeface="Times New Roman"/>
                <a:sym typeface="Times New Roman"/>
              </a:rPr>
              <a:t>Modified = “Bad/Unappealing”</a:t>
            </a:r>
            <a:endParaRPr sz="1600" dirty="0">
              <a:latin typeface="Times New Roman"/>
              <a:ea typeface="Times New Roman"/>
              <a:cs typeface="Times New Roman"/>
              <a:sym typeface="Times New Roman"/>
            </a:endParaRPr>
          </a:p>
          <a:p>
            <a:pPr algn="ctr"/>
            <a:r>
              <a:rPr lang="en" sz="1600" dirty="0">
                <a:latin typeface="Times New Roman"/>
                <a:ea typeface="Times New Roman"/>
                <a:cs typeface="Times New Roman"/>
                <a:sym typeface="Times New Roman"/>
              </a:rPr>
              <a:t>Violates Rule of Thirds</a:t>
            </a:r>
            <a:endParaRPr sz="1600" dirty="0">
              <a:latin typeface="Times New Roman"/>
              <a:ea typeface="Times New Roman"/>
              <a:cs typeface="Times New Roman"/>
              <a:sym typeface="Times New Roman"/>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pic>
        <p:nvPicPr>
          <p:cNvPr id="204" name="Google Shape;204;p26"/>
          <p:cNvPicPr preferRelativeResize="0"/>
          <p:nvPr/>
        </p:nvPicPr>
        <p:blipFill>
          <a:blip r:embed="rId3">
            <a:alphaModFix/>
          </a:blip>
          <a:stretch>
            <a:fillRect/>
          </a:stretch>
        </p:blipFill>
        <p:spPr>
          <a:xfrm>
            <a:off x="1563227" y="1387753"/>
            <a:ext cx="5880225" cy="4410175"/>
          </a:xfrm>
          <a:prstGeom prst="rect">
            <a:avLst/>
          </a:prstGeom>
          <a:noFill/>
          <a:ln>
            <a:noFill/>
          </a:ln>
        </p:spPr>
      </p:pic>
      <p:sp>
        <p:nvSpPr>
          <p:cNvPr id="205" name="Google Shape;205;p26"/>
          <p:cNvSpPr txBox="1"/>
          <p:nvPr/>
        </p:nvSpPr>
        <p:spPr>
          <a:xfrm>
            <a:off x="1631850" y="613826"/>
            <a:ext cx="5880300" cy="446246"/>
          </a:xfrm>
          <a:prstGeom prst="rect">
            <a:avLst/>
          </a:prstGeom>
          <a:noFill/>
          <a:ln>
            <a:noFill/>
          </a:ln>
        </p:spPr>
        <p:txBody>
          <a:bodyPr spcFirstLastPara="1" wrap="square" lIns="91425" tIns="91425" rIns="91425" bIns="91425" anchor="t" anchorCtr="0">
            <a:spAutoFit/>
          </a:bodyPr>
          <a:lstStyle/>
          <a:p>
            <a:pPr algn="ctr"/>
            <a:r>
              <a:rPr lang="en" sz="1700" dirty="0">
                <a:latin typeface="Times New Roman"/>
                <a:ea typeface="Times New Roman"/>
                <a:cs typeface="Times New Roman"/>
                <a:sym typeface="Times New Roman"/>
              </a:rPr>
              <a:t>Comparison = International Affective Picture System (IAPS)</a:t>
            </a:r>
            <a:endParaRPr sz="1700" dirty="0">
              <a:latin typeface="Times New Roman"/>
              <a:ea typeface="Times New Roman"/>
              <a:cs typeface="Times New Roman"/>
              <a:sym typeface="Times New Roman"/>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pic>
        <p:nvPicPr>
          <p:cNvPr id="110" name="Google Shape;110;p15"/>
          <p:cNvPicPr preferRelativeResize="0"/>
          <p:nvPr/>
        </p:nvPicPr>
        <p:blipFill rotWithShape="1">
          <a:blip r:embed="rId3">
            <a:alphaModFix/>
          </a:blip>
          <a:srcRect/>
          <a:stretch/>
        </p:blipFill>
        <p:spPr>
          <a:xfrm>
            <a:off x="2" y="857251"/>
            <a:ext cx="9144003" cy="5143346"/>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FDB180-8B60-8848-89DF-770A52E490CD}"/>
              </a:ext>
            </a:extLst>
          </p:cNvPr>
          <p:cNvSpPr>
            <a:spLocks noGrp="1"/>
          </p:cNvSpPr>
          <p:nvPr>
            <p:ph type="title"/>
          </p:nvPr>
        </p:nvSpPr>
        <p:spPr>
          <a:xfrm>
            <a:off x="457200" y="830223"/>
            <a:ext cx="8229600" cy="1143000"/>
          </a:xfrm>
        </p:spPr>
        <p:txBody>
          <a:bodyPr/>
          <a:lstStyle/>
          <a:p>
            <a:r>
              <a:rPr lang="en-US" dirty="0"/>
              <a:t>Aesthetics</a:t>
            </a:r>
          </a:p>
        </p:txBody>
      </p:sp>
      <p:sp>
        <p:nvSpPr>
          <p:cNvPr id="4" name="TextBox 3">
            <a:extLst>
              <a:ext uri="{FF2B5EF4-FFF2-40B4-BE49-F238E27FC236}">
                <a16:creationId xmlns:a16="http://schemas.microsoft.com/office/drawing/2014/main" id="{DBA8D8FD-183A-0F47-8672-B516E5C82FB4}"/>
              </a:ext>
            </a:extLst>
          </p:cNvPr>
          <p:cNvSpPr txBox="1"/>
          <p:nvPr/>
        </p:nvSpPr>
        <p:spPr>
          <a:xfrm>
            <a:off x="889348" y="2351782"/>
            <a:ext cx="7365304" cy="1077218"/>
          </a:xfrm>
          <a:prstGeom prst="rect">
            <a:avLst/>
          </a:prstGeom>
          <a:noFill/>
        </p:spPr>
        <p:txBody>
          <a:bodyPr wrap="square" rtlCol="0">
            <a:spAutoFit/>
          </a:bodyPr>
          <a:lstStyle/>
          <a:p>
            <a:pPr algn="ctr"/>
            <a:r>
              <a:rPr lang="en-US" sz="3200" dirty="0"/>
              <a:t>Finding and Forging Common Ground for Theology/Philosophy and Psych Science</a:t>
            </a:r>
          </a:p>
        </p:txBody>
      </p:sp>
      <p:sp>
        <p:nvSpPr>
          <p:cNvPr id="3" name="TextBox 2">
            <a:extLst>
              <a:ext uri="{FF2B5EF4-FFF2-40B4-BE49-F238E27FC236}">
                <a16:creationId xmlns:a16="http://schemas.microsoft.com/office/drawing/2014/main" id="{73D4773D-20C2-5A37-7F8D-2388687B26A2}"/>
              </a:ext>
            </a:extLst>
          </p:cNvPr>
          <p:cNvSpPr txBox="1"/>
          <p:nvPr/>
        </p:nvSpPr>
        <p:spPr>
          <a:xfrm>
            <a:off x="3044284" y="4259768"/>
            <a:ext cx="3055434" cy="461665"/>
          </a:xfrm>
          <a:prstGeom prst="rect">
            <a:avLst/>
          </a:prstGeom>
          <a:noFill/>
        </p:spPr>
        <p:txBody>
          <a:bodyPr wrap="square" rtlCol="0">
            <a:spAutoFit/>
          </a:bodyPr>
          <a:lstStyle/>
          <a:p>
            <a:pPr algn="ctr"/>
            <a:r>
              <a:rPr lang="en-US" sz="2400" dirty="0" err="1"/>
              <a:t>Kutter</a:t>
            </a:r>
            <a:r>
              <a:rPr lang="en-US" sz="2400" dirty="0"/>
              <a:t> Callaway</a:t>
            </a:r>
          </a:p>
        </p:txBody>
      </p:sp>
    </p:spTree>
    <p:extLst>
      <p:ext uri="{BB962C8B-B14F-4D97-AF65-F5344CB8AC3E}">
        <p14:creationId xmlns:p14="http://schemas.microsoft.com/office/powerpoint/2010/main" val="14353251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16"/>
          <p:cNvSpPr txBox="1">
            <a:spLocks noGrp="1"/>
          </p:cNvSpPr>
          <p:nvPr>
            <p:ph type="ctrTitle"/>
          </p:nvPr>
        </p:nvSpPr>
        <p:spPr>
          <a:xfrm>
            <a:off x="598100" y="2632472"/>
            <a:ext cx="8222100" cy="838800"/>
          </a:xfrm>
          <a:prstGeom prst="rect">
            <a:avLst/>
          </a:prstGeom>
        </p:spPr>
        <p:txBody>
          <a:bodyPr spcFirstLastPara="1" vert="horz" wrap="square" lIns="91425" tIns="91425" rIns="91425" bIns="91425" rtlCol="0" anchor="b" anchorCtr="0">
            <a:noAutofit/>
          </a:bodyPr>
          <a:lstStyle/>
          <a:p>
            <a:pPr algn="l">
              <a:spcBef>
                <a:spcPts val="0"/>
              </a:spcBef>
            </a:pPr>
            <a:endParaRPr/>
          </a:p>
        </p:txBody>
      </p:sp>
      <p:sp>
        <p:nvSpPr>
          <p:cNvPr id="116" name="Google Shape;116;p16"/>
          <p:cNvSpPr txBox="1">
            <a:spLocks noGrp="1"/>
          </p:cNvSpPr>
          <p:nvPr>
            <p:ph type="subTitle" idx="1"/>
          </p:nvPr>
        </p:nvSpPr>
        <p:spPr>
          <a:xfrm>
            <a:off x="598088" y="3573163"/>
            <a:ext cx="8222100" cy="432900"/>
          </a:xfrm>
          <a:prstGeom prst="rect">
            <a:avLst/>
          </a:prstGeom>
        </p:spPr>
        <p:txBody>
          <a:bodyPr spcFirstLastPara="1" vert="horz" wrap="square" lIns="91425" tIns="91425" rIns="91425" bIns="91425" rtlCol="0" anchor="t" anchorCtr="0">
            <a:noAutofit/>
          </a:bodyPr>
          <a:lstStyle/>
          <a:p>
            <a:pPr algn="l">
              <a:spcBef>
                <a:spcPts val="0"/>
              </a:spcBef>
            </a:pPr>
            <a:endParaRPr/>
          </a:p>
        </p:txBody>
      </p:sp>
      <p:pic>
        <p:nvPicPr>
          <p:cNvPr id="117" name="Google Shape;117;p16"/>
          <p:cNvPicPr preferRelativeResize="0"/>
          <p:nvPr/>
        </p:nvPicPr>
        <p:blipFill>
          <a:blip r:embed="rId3">
            <a:alphaModFix/>
          </a:blip>
          <a:stretch>
            <a:fillRect/>
          </a:stretch>
        </p:blipFill>
        <p:spPr>
          <a:xfrm>
            <a:off x="2" y="857277"/>
            <a:ext cx="9144003" cy="5147914"/>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96" name="Google Shape;296;p31"/>
          <p:cNvSpPr txBox="1">
            <a:spLocks noGrp="1"/>
          </p:cNvSpPr>
          <p:nvPr>
            <p:ph type="title"/>
          </p:nvPr>
        </p:nvSpPr>
        <p:spPr>
          <a:xfrm>
            <a:off x="178353" y="4269996"/>
            <a:ext cx="4045200" cy="1564500"/>
          </a:xfrm>
          <a:prstGeom prst="rect">
            <a:avLst/>
          </a:prstGeom>
        </p:spPr>
        <p:txBody>
          <a:bodyPr spcFirstLastPara="1" vert="horz" wrap="square" lIns="91425" tIns="91425" rIns="91425" bIns="91425" rtlCol="0" anchor="b" anchorCtr="0">
            <a:noAutofit/>
          </a:bodyPr>
          <a:lstStyle/>
          <a:p>
            <a:r>
              <a:rPr lang="en" dirty="0"/>
              <a:t>Results*</a:t>
            </a:r>
            <a:br>
              <a:rPr lang="en" dirty="0"/>
            </a:br>
            <a:br>
              <a:rPr lang="en" dirty="0"/>
            </a:br>
            <a:br>
              <a:rPr lang="en" dirty="0"/>
            </a:br>
            <a:br>
              <a:rPr lang="en" dirty="0"/>
            </a:br>
            <a:r>
              <a:rPr lang="en" sz="1100" dirty="0"/>
              <a:t>*</a:t>
            </a:r>
            <a:r>
              <a:rPr lang="en" sz="1600" dirty="0"/>
              <a:t>Happy to share draft of paper for anyone who is interested</a:t>
            </a:r>
            <a:endParaRPr sz="1600" dirty="0"/>
          </a:p>
        </p:txBody>
      </p:sp>
      <p:sp>
        <p:nvSpPr>
          <p:cNvPr id="4" name="TextBox 3">
            <a:extLst>
              <a:ext uri="{FF2B5EF4-FFF2-40B4-BE49-F238E27FC236}">
                <a16:creationId xmlns:a16="http://schemas.microsoft.com/office/drawing/2014/main" id="{C788530A-626C-4448-9F04-DB15B9C782BE}"/>
              </a:ext>
            </a:extLst>
          </p:cNvPr>
          <p:cNvSpPr txBox="1"/>
          <p:nvPr/>
        </p:nvSpPr>
        <p:spPr>
          <a:xfrm>
            <a:off x="4572001" y="889844"/>
            <a:ext cx="4045200" cy="5078313"/>
          </a:xfrm>
          <a:prstGeom prst="rect">
            <a:avLst/>
          </a:prstGeom>
          <a:noFill/>
        </p:spPr>
        <p:txBody>
          <a:bodyPr wrap="square" rtlCol="0">
            <a:spAutoFit/>
          </a:bodyPr>
          <a:lstStyle/>
          <a:p>
            <a:pPr algn="ctr"/>
            <a:r>
              <a:rPr lang="en-US" b="1" u="sng" dirty="0"/>
              <a:t>Spiritual/Religious Outcome Variables CAN be moved:</a:t>
            </a:r>
          </a:p>
          <a:p>
            <a:pPr algn="ctr"/>
            <a:endParaRPr lang="en-US" dirty="0"/>
          </a:p>
          <a:p>
            <a:pPr algn="ctr"/>
            <a:r>
              <a:rPr lang="en-US" dirty="0"/>
              <a:t>Art vs. Non-Art</a:t>
            </a:r>
          </a:p>
          <a:p>
            <a:pPr algn="ctr"/>
            <a:endParaRPr lang="en-US" dirty="0"/>
          </a:p>
          <a:p>
            <a:pPr algn="ctr"/>
            <a:r>
              <a:rPr lang="en-US" b="1" dirty="0"/>
              <a:t>AND</a:t>
            </a:r>
          </a:p>
          <a:p>
            <a:pPr algn="ctr"/>
            <a:endParaRPr lang="en-US" dirty="0"/>
          </a:p>
          <a:p>
            <a:pPr algn="ctr"/>
            <a:r>
              <a:rPr lang="en-US" dirty="0"/>
              <a:t>Good Art vs. “Meh” art</a:t>
            </a:r>
          </a:p>
          <a:p>
            <a:pPr algn="ctr"/>
            <a:endParaRPr lang="en-US" dirty="0"/>
          </a:p>
          <a:p>
            <a:pPr algn="ctr"/>
            <a:r>
              <a:rPr lang="en-US" dirty="0"/>
              <a:t>Significantly associated with changes in state-like variables: Awe, Gratitude, Elevation, Spiritual-Transcendence</a:t>
            </a:r>
          </a:p>
          <a:p>
            <a:pPr algn="ctr"/>
            <a:endParaRPr lang="en-US" dirty="0"/>
          </a:p>
          <a:p>
            <a:pPr algn="ctr"/>
            <a:r>
              <a:rPr lang="en-US" b="1" dirty="0"/>
              <a:t>BUT</a:t>
            </a:r>
          </a:p>
          <a:p>
            <a:pPr algn="ctr"/>
            <a:endParaRPr lang="en-US" dirty="0"/>
          </a:p>
          <a:p>
            <a:pPr algn="ctr"/>
            <a:r>
              <a:rPr lang="en-US" dirty="0"/>
              <a:t>Trait level Spirituality/Religion much more stable (e.g. LAMBI, Belief in God, Non-theistic supernatural beliefs)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5" name="Google Shape;85;p13"/>
          <p:cNvSpPr txBox="1">
            <a:spLocks noGrp="1"/>
          </p:cNvSpPr>
          <p:nvPr>
            <p:ph type="ctrTitle"/>
          </p:nvPr>
        </p:nvSpPr>
        <p:spPr>
          <a:xfrm>
            <a:off x="598100" y="2632472"/>
            <a:ext cx="8222100" cy="838800"/>
          </a:xfrm>
          <a:prstGeom prst="rect">
            <a:avLst/>
          </a:prstGeom>
        </p:spPr>
        <p:txBody>
          <a:bodyPr spcFirstLastPara="1" vert="horz" wrap="square" lIns="91425" tIns="91425" rIns="91425" bIns="91425" rtlCol="0" anchor="b" anchorCtr="0">
            <a:noAutofit/>
          </a:bodyPr>
          <a:lstStyle/>
          <a:p>
            <a:pPr>
              <a:spcBef>
                <a:spcPts val="0"/>
              </a:spcBef>
            </a:pPr>
            <a:r>
              <a:rPr lang="en" dirty="0"/>
              <a:t>The Aesthetics of Empathy</a:t>
            </a:r>
            <a:endParaRPr dirty="0"/>
          </a:p>
        </p:txBody>
      </p:sp>
    </p:spTree>
    <p:extLst>
      <p:ext uri="{BB962C8B-B14F-4D97-AF65-F5344CB8AC3E}">
        <p14:creationId xmlns:p14="http://schemas.microsoft.com/office/powerpoint/2010/main" val="1408995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A21768F-F51A-29E2-98C2-BF7E2375B4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4742" y="762554"/>
            <a:ext cx="3965455" cy="3584161"/>
          </a:xfrm>
          <a:prstGeom prst="rect">
            <a:avLst/>
          </a:prstGeom>
        </p:spPr>
      </p:pic>
      <p:pic>
        <p:nvPicPr>
          <p:cNvPr id="11" name="Picture 10">
            <a:extLst>
              <a:ext uri="{FF2B5EF4-FFF2-40B4-BE49-F238E27FC236}">
                <a16:creationId xmlns:a16="http://schemas.microsoft.com/office/drawing/2014/main" id="{2CA5515C-B328-5B5B-1692-21E26A0D8A7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96439" y="762554"/>
            <a:ext cx="4016772" cy="3630544"/>
          </a:xfrm>
          <a:prstGeom prst="rect">
            <a:avLst/>
          </a:prstGeom>
        </p:spPr>
      </p:pic>
      <p:sp>
        <p:nvSpPr>
          <p:cNvPr id="12" name="TextBox 11">
            <a:extLst>
              <a:ext uri="{FF2B5EF4-FFF2-40B4-BE49-F238E27FC236}">
                <a16:creationId xmlns:a16="http://schemas.microsoft.com/office/drawing/2014/main" id="{5AB87E7F-D05E-8ED7-8A53-0C28E821FB54}"/>
              </a:ext>
            </a:extLst>
          </p:cNvPr>
          <p:cNvSpPr txBox="1"/>
          <p:nvPr/>
        </p:nvSpPr>
        <p:spPr>
          <a:xfrm>
            <a:off x="1822174" y="5494634"/>
            <a:ext cx="5499652" cy="923330"/>
          </a:xfrm>
          <a:prstGeom prst="rect">
            <a:avLst/>
          </a:prstGeom>
          <a:noFill/>
        </p:spPr>
        <p:txBody>
          <a:bodyPr wrap="square" rtlCol="0">
            <a:spAutoFit/>
          </a:bodyPr>
          <a:lstStyle/>
          <a:p>
            <a:pPr algn="ctr">
              <a:buClr>
                <a:schemeClr val="dk1"/>
              </a:buClr>
              <a:buSzPts val="1000"/>
            </a:pPr>
            <a:r>
              <a:rPr lang="en-US" dirty="0"/>
              <a:t>MET stimuli examples. Cognitive and affective empathy scores are typically higher on stimuli composed according to the “Golden Spiral” (Callaway, 2023)</a:t>
            </a:r>
          </a:p>
        </p:txBody>
      </p:sp>
      <p:sp>
        <p:nvSpPr>
          <p:cNvPr id="13" name="TextBox 12">
            <a:extLst>
              <a:ext uri="{FF2B5EF4-FFF2-40B4-BE49-F238E27FC236}">
                <a16:creationId xmlns:a16="http://schemas.microsoft.com/office/drawing/2014/main" id="{D0A6C3F3-67AC-1C07-6FB5-3470DE1A83DE}"/>
              </a:ext>
            </a:extLst>
          </p:cNvPr>
          <p:cNvSpPr txBox="1"/>
          <p:nvPr/>
        </p:nvSpPr>
        <p:spPr>
          <a:xfrm>
            <a:off x="1536504" y="4351157"/>
            <a:ext cx="1861930" cy="1538883"/>
          </a:xfrm>
          <a:prstGeom prst="rect">
            <a:avLst/>
          </a:prstGeom>
          <a:noFill/>
        </p:spPr>
        <p:txBody>
          <a:bodyPr wrap="square" rtlCol="0">
            <a:spAutoFit/>
          </a:bodyPr>
          <a:lstStyle/>
          <a:p>
            <a:pPr marL="463526" indent="-463526" algn="just"/>
            <a:endParaRPr lang="en-US" sz="800" dirty="0"/>
          </a:p>
          <a:p>
            <a:pPr algn="ctr"/>
            <a:r>
              <a:rPr lang="en-US" dirty="0"/>
              <a:t>Golden Spiral Stimulus</a:t>
            </a:r>
          </a:p>
          <a:p>
            <a:pPr marL="461940" indent="-461940" algn="just"/>
            <a:endParaRPr lang="en-US" sz="800" dirty="0">
              <a:latin typeface="Arial" panose="020B0604020202020204" pitchFamily="34" charset="0"/>
              <a:cs typeface="Arial" panose="020B0604020202020204" pitchFamily="34" charset="0"/>
            </a:endParaRPr>
          </a:p>
          <a:p>
            <a:pPr marL="461940" indent="-461940" algn="just"/>
            <a:endParaRPr lang="en-US" sz="800" dirty="0">
              <a:latin typeface="Arial" panose="020B0604020202020204" pitchFamily="34" charset="0"/>
              <a:cs typeface="Arial" panose="020B0604020202020204" pitchFamily="34" charset="0"/>
            </a:endParaRPr>
          </a:p>
          <a:p>
            <a:pPr marL="461940" indent="-461940" algn="just"/>
            <a:endParaRPr lang="en-US" sz="800" dirty="0">
              <a:latin typeface="Arial" panose="020B0604020202020204" pitchFamily="34" charset="0"/>
              <a:cs typeface="Arial" panose="020B0604020202020204" pitchFamily="34" charset="0"/>
            </a:endParaRPr>
          </a:p>
          <a:p>
            <a:pPr marL="461940" indent="-461940" algn="just"/>
            <a:endParaRPr lang="en-US" sz="800" dirty="0">
              <a:latin typeface="Arial" panose="020B0604020202020204" pitchFamily="34" charset="0"/>
              <a:cs typeface="Arial" panose="020B0604020202020204" pitchFamily="34" charset="0"/>
            </a:endParaRPr>
          </a:p>
          <a:p>
            <a:endParaRPr lang="en-US" dirty="0"/>
          </a:p>
        </p:txBody>
      </p:sp>
      <p:sp>
        <p:nvSpPr>
          <p:cNvPr id="14" name="TextBox 13">
            <a:extLst>
              <a:ext uri="{FF2B5EF4-FFF2-40B4-BE49-F238E27FC236}">
                <a16:creationId xmlns:a16="http://schemas.microsoft.com/office/drawing/2014/main" id="{020A8880-4D5D-5723-61F4-A5CE50EDD699}"/>
              </a:ext>
            </a:extLst>
          </p:cNvPr>
          <p:cNvSpPr txBox="1"/>
          <p:nvPr/>
        </p:nvSpPr>
        <p:spPr>
          <a:xfrm>
            <a:off x="6029741" y="4459357"/>
            <a:ext cx="1802295" cy="923330"/>
          </a:xfrm>
          <a:prstGeom prst="rect">
            <a:avLst/>
          </a:prstGeom>
          <a:noFill/>
        </p:spPr>
        <p:txBody>
          <a:bodyPr wrap="square" rtlCol="0">
            <a:spAutoFit/>
          </a:bodyPr>
          <a:lstStyle/>
          <a:p>
            <a:pPr algn="ctr"/>
            <a:r>
              <a:rPr lang="en-US" dirty="0"/>
              <a:t>No Golden Spiral Stimulus</a:t>
            </a:r>
          </a:p>
          <a:p>
            <a:pPr algn="ctr"/>
            <a:endParaRPr lang="en-US" dirty="0"/>
          </a:p>
        </p:txBody>
      </p:sp>
    </p:spTree>
    <p:extLst>
      <p:ext uri="{BB962C8B-B14F-4D97-AF65-F5344CB8AC3E}">
        <p14:creationId xmlns:p14="http://schemas.microsoft.com/office/powerpoint/2010/main" val="41206650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3B97C67-4AF9-9707-2EBB-B9289A74FC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2" y="170897"/>
            <a:ext cx="4364282" cy="3375993"/>
          </a:xfrm>
          <a:prstGeom prst="rect">
            <a:avLst/>
          </a:prstGeom>
        </p:spPr>
      </p:pic>
      <p:pic>
        <p:nvPicPr>
          <p:cNvPr id="7" name="Picture 6">
            <a:extLst>
              <a:ext uri="{FF2B5EF4-FFF2-40B4-BE49-F238E27FC236}">
                <a16:creationId xmlns:a16="http://schemas.microsoft.com/office/drawing/2014/main" id="{8245842F-4896-A210-4331-DADF9BAEB4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6077" y="220595"/>
            <a:ext cx="4214118" cy="3258102"/>
          </a:xfrm>
          <a:prstGeom prst="rect">
            <a:avLst/>
          </a:prstGeom>
        </p:spPr>
      </p:pic>
      <p:sp>
        <p:nvSpPr>
          <p:cNvPr id="8" name="TextBox 7">
            <a:extLst>
              <a:ext uri="{FF2B5EF4-FFF2-40B4-BE49-F238E27FC236}">
                <a16:creationId xmlns:a16="http://schemas.microsoft.com/office/drawing/2014/main" id="{40D664BB-DFD5-FACD-CDAB-813A270E024B}"/>
              </a:ext>
            </a:extLst>
          </p:cNvPr>
          <p:cNvSpPr txBox="1"/>
          <p:nvPr/>
        </p:nvSpPr>
        <p:spPr>
          <a:xfrm>
            <a:off x="377795" y="3641036"/>
            <a:ext cx="3962400" cy="2585323"/>
          </a:xfrm>
          <a:prstGeom prst="rect">
            <a:avLst/>
          </a:prstGeom>
          <a:noFill/>
        </p:spPr>
        <p:txBody>
          <a:bodyPr wrap="square" rtlCol="0">
            <a:spAutoFit/>
          </a:bodyPr>
          <a:lstStyle/>
          <a:p>
            <a:pPr algn="ctr">
              <a:spcAft>
                <a:spcPts val="2400"/>
              </a:spcAft>
            </a:pPr>
            <a:r>
              <a:rPr lang="en-US" sz="1600" dirty="0"/>
              <a:t>Affective Empathy (Fig. 3)</a:t>
            </a:r>
          </a:p>
          <a:p>
            <a:pPr marL="685766" indent="-685766">
              <a:spcBef>
                <a:spcPts val="1200"/>
              </a:spcBef>
              <a:buFont typeface="Arial" panose="020B0604020202020204" pitchFamily="34" charset="0"/>
              <a:buChar char="•"/>
            </a:pPr>
            <a:r>
              <a:rPr lang="en-US" sz="1600" dirty="0"/>
              <a:t>main effect of group = </a:t>
            </a:r>
            <a:r>
              <a:rPr lang="en-US" sz="1600" dirty="0" err="1"/>
              <a:t>n.s</a:t>
            </a:r>
            <a:r>
              <a:rPr lang="en-US" sz="1600" dirty="0"/>
              <a:t>.</a:t>
            </a:r>
          </a:p>
          <a:p>
            <a:pPr marL="685766" indent="-685766">
              <a:spcBef>
                <a:spcPts val="1200"/>
              </a:spcBef>
              <a:buFont typeface="Arial" panose="020B0604020202020204" pitchFamily="34" charset="0"/>
              <a:buChar char="•"/>
            </a:pPr>
            <a:r>
              <a:rPr lang="en-US" sz="1600" dirty="0"/>
              <a:t>group x condition = </a:t>
            </a:r>
            <a:r>
              <a:rPr lang="en-US" sz="1600" dirty="0" err="1"/>
              <a:t>n.s</a:t>
            </a:r>
            <a:r>
              <a:rPr lang="en-US" sz="1600" dirty="0"/>
              <a:t>.</a:t>
            </a:r>
          </a:p>
          <a:p>
            <a:pPr marL="685766" indent="-685766">
              <a:spcBef>
                <a:spcPts val="1200"/>
              </a:spcBef>
              <a:buFont typeface="Arial" panose="020B0604020202020204" pitchFamily="34" charset="0"/>
              <a:buChar char="•"/>
            </a:pPr>
            <a:r>
              <a:rPr lang="en-US" sz="1600" dirty="0"/>
              <a:t>Both groups - higher for Golden Spiral stimuli (ACC, </a:t>
            </a:r>
            <a:r>
              <a:rPr lang="en-US" sz="1600" i="1" dirty="0">
                <a:latin typeface="Times New Roman" panose="02020603050405020304" pitchFamily="18" charset="0"/>
                <a:ea typeface="Times New Roman" panose="02020603050405020304" pitchFamily="18" charset="0"/>
              </a:rPr>
              <a:t>η</a:t>
            </a:r>
            <a:r>
              <a:rPr lang="en-US" sz="1600" i="1" baseline="-25000" dirty="0">
                <a:latin typeface="Times New Roman" panose="02020603050405020304" pitchFamily="18" charset="0"/>
                <a:ea typeface="Times New Roman" panose="02020603050405020304" pitchFamily="18" charset="0"/>
              </a:rPr>
              <a:t>p</a:t>
            </a:r>
            <a:r>
              <a:rPr lang="en-US" sz="1600" i="1" baseline="30000" dirty="0">
                <a:latin typeface="Times New Roman" panose="02020603050405020304" pitchFamily="18" charset="0"/>
                <a:ea typeface="Times New Roman" panose="02020603050405020304" pitchFamily="18" charset="0"/>
              </a:rPr>
              <a:t>2</a:t>
            </a:r>
            <a:r>
              <a:rPr lang="en-US" sz="1600" dirty="0">
                <a:latin typeface="Times New Roman" panose="02020603050405020304" pitchFamily="18" charset="0"/>
                <a:ea typeface="Calibri" panose="020F0502020204030204" pitchFamily="34" charset="0"/>
              </a:rPr>
              <a:t> </a:t>
            </a:r>
            <a:r>
              <a:rPr lang="en-US" sz="1600" dirty="0"/>
              <a:t>= .071; control; </a:t>
            </a:r>
            <a:r>
              <a:rPr lang="en-US" sz="1600" i="1" dirty="0">
                <a:latin typeface="Times New Roman" panose="02020603050405020304" pitchFamily="18" charset="0"/>
                <a:ea typeface="Times New Roman" panose="02020603050405020304" pitchFamily="18" charset="0"/>
              </a:rPr>
              <a:t>η</a:t>
            </a:r>
            <a:r>
              <a:rPr lang="en-US" sz="1600" i="1" baseline="-25000" dirty="0">
                <a:latin typeface="Times New Roman" panose="02020603050405020304" pitchFamily="18" charset="0"/>
                <a:ea typeface="Times New Roman" panose="02020603050405020304" pitchFamily="18" charset="0"/>
              </a:rPr>
              <a:t>p</a:t>
            </a:r>
            <a:r>
              <a:rPr lang="en-US" sz="1600" i="1" baseline="30000" dirty="0">
                <a:latin typeface="Times New Roman" panose="02020603050405020304" pitchFamily="18" charset="0"/>
                <a:ea typeface="Times New Roman" panose="02020603050405020304" pitchFamily="18" charset="0"/>
              </a:rPr>
              <a:t>2</a:t>
            </a:r>
            <a:r>
              <a:rPr lang="en-US" sz="1600" baseline="30000" dirty="0">
                <a:latin typeface="Times New Roman" panose="02020603050405020304" pitchFamily="18" charset="0"/>
                <a:ea typeface="Times New Roman" panose="02020603050405020304" pitchFamily="18" charset="0"/>
              </a:rPr>
              <a:t> </a:t>
            </a:r>
            <a:r>
              <a:rPr lang="en-US" sz="1600" dirty="0"/>
              <a:t>= .136)</a:t>
            </a:r>
          </a:p>
          <a:p>
            <a:endParaRPr lang="en-US" sz="1600" dirty="0"/>
          </a:p>
        </p:txBody>
      </p:sp>
      <p:sp>
        <p:nvSpPr>
          <p:cNvPr id="11" name="TextBox 10">
            <a:extLst>
              <a:ext uri="{FF2B5EF4-FFF2-40B4-BE49-F238E27FC236}">
                <a16:creationId xmlns:a16="http://schemas.microsoft.com/office/drawing/2014/main" id="{8A3822B7-55D3-5D55-EA6E-803E1384A70F}"/>
              </a:ext>
            </a:extLst>
          </p:cNvPr>
          <p:cNvSpPr txBox="1"/>
          <p:nvPr/>
        </p:nvSpPr>
        <p:spPr>
          <a:xfrm>
            <a:off x="4572000" y="3641036"/>
            <a:ext cx="4572000" cy="3477875"/>
          </a:xfrm>
          <a:prstGeom prst="rect">
            <a:avLst/>
          </a:prstGeom>
          <a:noFill/>
        </p:spPr>
        <p:txBody>
          <a:bodyPr wrap="square" rtlCol="0">
            <a:spAutoFit/>
          </a:bodyPr>
          <a:lstStyle/>
          <a:p>
            <a:pPr algn="ctr">
              <a:spcBef>
                <a:spcPts val="2400"/>
              </a:spcBef>
              <a:spcAft>
                <a:spcPts val="2400"/>
              </a:spcAft>
            </a:pPr>
            <a:r>
              <a:rPr lang="en-US" sz="1600" dirty="0"/>
              <a:t>Cognitive Empathy (Fig. 4)</a:t>
            </a:r>
          </a:p>
          <a:p>
            <a:pPr marL="285736" indent="-285736">
              <a:spcBef>
                <a:spcPts val="1200"/>
              </a:spcBef>
              <a:buFont typeface="Arial" panose="020B0604020202020204" pitchFamily="34" charset="0"/>
              <a:buChar char="•"/>
            </a:pPr>
            <a:r>
              <a:rPr lang="en-US" sz="1600" dirty="0"/>
              <a:t>significantly lower overall in ACC than controls, </a:t>
            </a:r>
            <a:r>
              <a:rPr lang="en-US" sz="1600" i="1" dirty="0">
                <a:latin typeface="Times New Roman" panose="02020603050405020304" pitchFamily="18" charset="0"/>
                <a:ea typeface="Times New Roman" panose="02020603050405020304" pitchFamily="18" charset="0"/>
              </a:rPr>
              <a:t>η</a:t>
            </a:r>
            <a:r>
              <a:rPr lang="en-US" sz="1600" i="1" baseline="-25000" dirty="0">
                <a:latin typeface="Times New Roman" panose="02020603050405020304" pitchFamily="18" charset="0"/>
                <a:ea typeface="Times New Roman" panose="02020603050405020304" pitchFamily="18" charset="0"/>
              </a:rPr>
              <a:t>p</a:t>
            </a:r>
            <a:r>
              <a:rPr lang="en-US" sz="1600" i="1" baseline="30000" dirty="0">
                <a:latin typeface="Times New Roman" panose="02020603050405020304" pitchFamily="18" charset="0"/>
                <a:ea typeface="Times New Roman" panose="02020603050405020304" pitchFamily="18" charset="0"/>
              </a:rPr>
              <a:t>2 </a:t>
            </a:r>
            <a:r>
              <a:rPr lang="en-US" sz="1600" dirty="0"/>
              <a:t>=.065</a:t>
            </a:r>
          </a:p>
          <a:p>
            <a:pPr marL="285736" indent="-285736">
              <a:spcBef>
                <a:spcPts val="1200"/>
              </a:spcBef>
              <a:buFont typeface="Arial" panose="020B0604020202020204" pitchFamily="34" charset="0"/>
              <a:buChar char="•"/>
            </a:pPr>
            <a:r>
              <a:rPr lang="en-US" sz="1600" dirty="0"/>
              <a:t>group x condition = </a:t>
            </a:r>
            <a:r>
              <a:rPr lang="en-US" sz="1600" dirty="0" err="1"/>
              <a:t>n.s</a:t>
            </a:r>
            <a:r>
              <a:rPr lang="en-US" sz="1600" dirty="0"/>
              <a:t>.</a:t>
            </a:r>
          </a:p>
          <a:p>
            <a:pPr marL="285736" indent="-285736">
              <a:spcBef>
                <a:spcPts val="1200"/>
              </a:spcBef>
              <a:buFont typeface="Arial" panose="020B0604020202020204" pitchFamily="34" charset="0"/>
              <a:buChar char="•"/>
            </a:pPr>
            <a:r>
              <a:rPr lang="en-US" sz="1600" dirty="0"/>
              <a:t>(exploratory post-hoc) Control group only - higher for Golden Spiral stimuli (</a:t>
            </a:r>
            <a:r>
              <a:rPr lang="en-US" sz="1600" i="1" dirty="0">
                <a:latin typeface="Times New Roman" panose="02020603050405020304" pitchFamily="18" charset="0"/>
                <a:ea typeface="Times New Roman" panose="02020603050405020304" pitchFamily="18" charset="0"/>
              </a:rPr>
              <a:t>η</a:t>
            </a:r>
            <a:r>
              <a:rPr lang="en-US" sz="1600" i="1" baseline="-25000" dirty="0">
                <a:latin typeface="Times New Roman" panose="02020603050405020304" pitchFamily="18" charset="0"/>
                <a:ea typeface="Times New Roman" panose="02020603050405020304" pitchFamily="18" charset="0"/>
              </a:rPr>
              <a:t>p</a:t>
            </a:r>
            <a:r>
              <a:rPr lang="en-US" sz="1600" i="1" baseline="30000" dirty="0">
                <a:latin typeface="Times New Roman" panose="02020603050405020304" pitchFamily="18" charset="0"/>
                <a:ea typeface="Times New Roman" panose="02020603050405020304" pitchFamily="18" charset="0"/>
              </a:rPr>
              <a:t>2</a:t>
            </a:r>
            <a:r>
              <a:rPr lang="en-US" sz="1600" baseline="30000" dirty="0">
                <a:latin typeface="Times New Roman" panose="02020603050405020304" pitchFamily="18" charset="0"/>
                <a:ea typeface="Times New Roman" panose="02020603050405020304" pitchFamily="18" charset="0"/>
              </a:rPr>
              <a:t> </a:t>
            </a:r>
            <a:r>
              <a:rPr lang="en-US" sz="1600" dirty="0"/>
              <a:t>= .254)</a:t>
            </a:r>
          </a:p>
          <a:p>
            <a:pPr marL="285736" lvl="1" indent="-285736">
              <a:spcBef>
                <a:spcPts val="1200"/>
              </a:spcBef>
              <a:buFont typeface="Arial" panose="020B0604020202020204" pitchFamily="34" charset="0"/>
              <a:buChar char="•"/>
            </a:pPr>
            <a:r>
              <a:rPr lang="en-US" sz="1600" dirty="0"/>
              <a:t>(exploratory post-hoc) ACC significantly lower than controls only on Golden Spiral stimuli, </a:t>
            </a:r>
            <a:r>
              <a:rPr lang="en-US" sz="1600" dirty="0">
                <a:latin typeface="Times New Roman" panose="02020603050405020304" pitchFamily="18" charset="0"/>
                <a:ea typeface="Times New Roman" panose="02020603050405020304" pitchFamily="18" charset="0"/>
              </a:rPr>
              <a:t>η</a:t>
            </a:r>
            <a:r>
              <a:rPr lang="en-US" sz="1600" baseline="-25000" dirty="0">
                <a:latin typeface="Times New Roman" panose="02020603050405020304" pitchFamily="18" charset="0"/>
                <a:ea typeface="Times New Roman" panose="02020603050405020304" pitchFamily="18" charset="0"/>
              </a:rPr>
              <a:t>p</a:t>
            </a:r>
            <a:r>
              <a:rPr lang="en-US" sz="1600" baseline="30000" dirty="0">
                <a:latin typeface="Times New Roman" panose="02020603050405020304" pitchFamily="18" charset="0"/>
                <a:ea typeface="Times New Roman" panose="02020603050405020304" pitchFamily="18" charset="0"/>
              </a:rPr>
              <a:t>2 </a:t>
            </a:r>
            <a:r>
              <a:rPr lang="en-US" sz="1600" dirty="0"/>
              <a:t>= .090</a:t>
            </a:r>
          </a:p>
          <a:p>
            <a:endParaRPr lang="en-US" sz="1600" dirty="0"/>
          </a:p>
        </p:txBody>
      </p:sp>
    </p:spTree>
    <p:extLst>
      <p:ext uri="{BB962C8B-B14F-4D97-AF65-F5344CB8AC3E}">
        <p14:creationId xmlns:p14="http://schemas.microsoft.com/office/powerpoint/2010/main" val="10349832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5" name="Google Shape;85;p13"/>
          <p:cNvSpPr txBox="1">
            <a:spLocks noGrp="1"/>
          </p:cNvSpPr>
          <p:nvPr>
            <p:ph type="ctrTitle"/>
          </p:nvPr>
        </p:nvSpPr>
        <p:spPr>
          <a:xfrm>
            <a:off x="736369" y="1042211"/>
            <a:ext cx="8222100" cy="838800"/>
          </a:xfrm>
          <a:prstGeom prst="rect">
            <a:avLst/>
          </a:prstGeom>
        </p:spPr>
        <p:txBody>
          <a:bodyPr spcFirstLastPara="1" vert="horz" wrap="square" lIns="91425" tIns="91425" rIns="91425" bIns="91425" rtlCol="0" anchor="b" anchorCtr="0">
            <a:noAutofit/>
          </a:bodyPr>
          <a:lstStyle/>
          <a:p>
            <a:pPr>
              <a:spcBef>
                <a:spcPts val="0"/>
              </a:spcBef>
            </a:pPr>
            <a:r>
              <a:rPr lang="en-US" dirty="0"/>
              <a:t>Early Conclusions</a:t>
            </a:r>
            <a:br>
              <a:rPr lang="en-US" dirty="0"/>
            </a:br>
            <a:endParaRPr lang="en-US" dirty="0"/>
          </a:p>
        </p:txBody>
      </p:sp>
      <p:sp>
        <p:nvSpPr>
          <p:cNvPr id="2" name="TextBox 1">
            <a:extLst>
              <a:ext uri="{FF2B5EF4-FFF2-40B4-BE49-F238E27FC236}">
                <a16:creationId xmlns:a16="http://schemas.microsoft.com/office/drawing/2014/main" id="{2D36F3E7-4AF0-4F58-055C-4C83FEF88B89}"/>
              </a:ext>
            </a:extLst>
          </p:cNvPr>
          <p:cNvSpPr txBox="1"/>
          <p:nvPr/>
        </p:nvSpPr>
        <p:spPr>
          <a:xfrm>
            <a:off x="416567" y="1461612"/>
            <a:ext cx="8634669" cy="4524315"/>
          </a:xfrm>
          <a:prstGeom prst="rect">
            <a:avLst/>
          </a:prstGeom>
          <a:noFill/>
        </p:spPr>
        <p:txBody>
          <a:bodyPr wrap="square" rtlCol="0">
            <a:spAutoFit/>
          </a:bodyPr>
          <a:lstStyle/>
          <a:p>
            <a:pPr marL="685766" indent="-685766">
              <a:buFont typeface="Arial" panose="020B0604020202020204" pitchFamily="34" charset="0"/>
              <a:buChar char="•"/>
            </a:pPr>
            <a:r>
              <a:rPr lang="en-US" dirty="0">
                <a:latin typeface="Arial" panose="020B0604020202020204" pitchFamily="34" charset="0"/>
                <a:ea typeface="Calibri" panose="020F0502020204030204" pitchFamily="34" charset="0"/>
                <a:cs typeface="Arial" panose="020B0604020202020204" pitchFamily="34" charset="0"/>
              </a:rPr>
              <a:t>Photo composition influenced affective empathy ratings in both ACC and control groups. </a:t>
            </a:r>
          </a:p>
          <a:p>
            <a:pPr marL="685766" indent="-685766">
              <a:buFont typeface="Arial" panose="020B0604020202020204" pitchFamily="34" charset="0"/>
              <a:buChar char="•"/>
            </a:pPr>
            <a:endParaRPr lang="en-US" dirty="0">
              <a:latin typeface="Arial" panose="020B0604020202020204" pitchFamily="34" charset="0"/>
              <a:ea typeface="Calibri" panose="020F0502020204030204" pitchFamily="34" charset="0"/>
              <a:cs typeface="Arial" panose="020B0604020202020204" pitchFamily="34" charset="0"/>
            </a:endParaRPr>
          </a:p>
          <a:p>
            <a:pPr marL="685766" indent="-685766">
              <a:buFont typeface="Arial" panose="020B0604020202020204" pitchFamily="34" charset="0"/>
              <a:buChar char="•"/>
            </a:pPr>
            <a:r>
              <a:rPr lang="en-US" dirty="0">
                <a:latin typeface="Arial" panose="020B0604020202020204" pitchFamily="34" charset="0"/>
                <a:ea typeface="Calibri" panose="020F0502020204030204" pitchFamily="34" charset="0"/>
                <a:cs typeface="Arial" panose="020B0604020202020204" pitchFamily="34" charset="0"/>
              </a:rPr>
              <a:t>Adults with ACC had diminished ability to give cognitive labels to the emotional states of others, which was not enhanced by the formal aesthetics of stimuli. </a:t>
            </a:r>
          </a:p>
          <a:p>
            <a:endParaRPr lang="en-US" dirty="0">
              <a:latin typeface="Arial" panose="020B0604020202020204" pitchFamily="34" charset="0"/>
              <a:ea typeface="Calibri" panose="020F0502020204030204" pitchFamily="34" charset="0"/>
              <a:cs typeface="Arial" panose="020B0604020202020204" pitchFamily="34" charset="0"/>
            </a:endParaRPr>
          </a:p>
          <a:p>
            <a:pPr marL="685766" indent="-685766">
              <a:buFont typeface="Arial" panose="020B0604020202020204" pitchFamily="34" charset="0"/>
              <a:buChar char="•"/>
            </a:pPr>
            <a:r>
              <a:rPr lang="en-US" dirty="0">
                <a:latin typeface="Arial" panose="020B0604020202020204" pitchFamily="34" charset="0"/>
                <a:ea typeface="Calibri" panose="020F0502020204030204" pitchFamily="34" charset="0"/>
                <a:cs typeface="Arial" panose="020B0604020202020204" pitchFamily="34" charset="0"/>
              </a:rPr>
              <a:t>The corpus callosum seems to facilitate the ability to cognitively label emotions by facilitating visual attention. </a:t>
            </a:r>
          </a:p>
          <a:p>
            <a:endParaRPr lang="en-US" dirty="0">
              <a:latin typeface="Arial" panose="020B0604020202020204" pitchFamily="34" charset="0"/>
              <a:ea typeface="Calibri" panose="020F0502020204030204" pitchFamily="34" charset="0"/>
              <a:cs typeface="Arial" panose="020B0604020202020204" pitchFamily="34" charset="0"/>
            </a:endParaRPr>
          </a:p>
          <a:p>
            <a:pPr marL="685766" indent="-685766">
              <a:buFont typeface="Arial" panose="020B0604020202020204" pitchFamily="34" charset="0"/>
              <a:buChar char="•"/>
            </a:pPr>
            <a:r>
              <a:rPr lang="en-US" dirty="0">
                <a:latin typeface="Arial" panose="020B0604020202020204" pitchFamily="34" charset="0"/>
                <a:ea typeface="Calibri" panose="020F0502020204030204" pitchFamily="34" charset="0"/>
                <a:cs typeface="Arial" panose="020B0604020202020204" pitchFamily="34" charset="0"/>
              </a:rPr>
              <a:t>The corpus callosum does not seem to facilitate affective empathy, in part because it does not appear to determine whether formal aesthetics influences the processing of visual stimuli in ACC or neurotypical controls. </a:t>
            </a:r>
          </a:p>
          <a:p>
            <a:pPr marL="685766" indent="-685766">
              <a:buFont typeface="Arial" panose="020B0604020202020204" pitchFamily="34" charset="0"/>
              <a:buChar char="•"/>
            </a:pPr>
            <a:endParaRPr lang="en-US" dirty="0">
              <a:solidFill>
                <a:schemeClr val="dk1"/>
              </a:solidFill>
              <a:latin typeface="Arial" panose="020B0604020202020204" pitchFamily="34" charset="0"/>
              <a:cs typeface="Arial" panose="020B0604020202020204" pitchFamily="34" charset="0"/>
            </a:endParaRPr>
          </a:p>
          <a:p>
            <a:pPr marL="685766" indent="-685766">
              <a:buFont typeface="Arial" panose="020B0604020202020204" pitchFamily="34" charset="0"/>
              <a:buChar char="•"/>
            </a:pPr>
            <a:r>
              <a:rPr lang="en-US" dirty="0">
                <a:latin typeface="Arial" panose="020B0604020202020204" pitchFamily="34" charset="0"/>
                <a:cs typeface="Arial" panose="020B0604020202020204" pitchFamily="34" charset="0"/>
              </a:rPr>
              <a:t>Something more/other than our corpus collosum is involved with affective empathy … something Aesthetic in nature.</a:t>
            </a:r>
          </a:p>
        </p:txBody>
      </p:sp>
    </p:spTree>
    <p:extLst>
      <p:ext uri="{BB962C8B-B14F-4D97-AF65-F5344CB8AC3E}">
        <p14:creationId xmlns:p14="http://schemas.microsoft.com/office/powerpoint/2010/main" val="34839341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nnOut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2"/>
            <a:ext cx="5736167" cy="4302125"/>
          </a:xfrm>
          <a:prstGeom prst="rect">
            <a:avLst/>
          </a:prstGeom>
        </p:spPr>
      </p:pic>
      <p:pic>
        <p:nvPicPr>
          <p:cNvPr id="6" name="Picture 5" descr="InnOut7.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2885283"/>
            <a:ext cx="5953125" cy="4464844"/>
          </a:xfrm>
          <a:prstGeom prst="rect">
            <a:avLst/>
          </a:prstGeom>
        </p:spPr>
      </p:pic>
      <p:pic>
        <p:nvPicPr>
          <p:cNvPr id="7" name="Picture 6" descr="InnOut6.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43439" y="333375"/>
            <a:ext cx="4500563" cy="6000750"/>
          </a:xfrm>
          <a:prstGeom prst="rect">
            <a:avLst/>
          </a:prstGeom>
        </p:spPr>
      </p:pic>
    </p:spTree>
    <p:extLst>
      <p:ext uri="{BB962C8B-B14F-4D97-AF65-F5344CB8AC3E}">
        <p14:creationId xmlns:p14="http://schemas.microsoft.com/office/powerpoint/2010/main" val="4817381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n-n-outGood3.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13982"/>
            <a:ext cx="9144000" cy="5712538"/>
          </a:xfrm>
          <a:prstGeom prst="rect">
            <a:avLst/>
          </a:prstGeom>
        </p:spPr>
      </p:pic>
    </p:spTree>
    <p:extLst>
      <p:ext uri="{BB962C8B-B14F-4D97-AF65-F5344CB8AC3E}">
        <p14:creationId xmlns:p14="http://schemas.microsoft.com/office/powerpoint/2010/main" val="30221638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rinity.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18085" y="0"/>
            <a:ext cx="5507831" cy="6858000"/>
          </a:xfrm>
          <a:prstGeom prst="rect">
            <a:avLst/>
          </a:prstGeom>
        </p:spPr>
      </p:pic>
    </p:spTree>
    <p:extLst>
      <p:ext uri="{BB962C8B-B14F-4D97-AF65-F5344CB8AC3E}">
        <p14:creationId xmlns:p14="http://schemas.microsoft.com/office/powerpoint/2010/main" val="165734782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rinity.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5507831" cy="6858000"/>
          </a:xfrm>
          <a:prstGeom prst="rect">
            <a:avLst/>
          </a:prstGeom>
        </p:spPr>
      </p:pic>
      <p:sp>
        <p:nvSpPr>
          <p:cNvPr id="2" name="Title 1">
            <a:extLst>
              <a:ext uri="{FF2B5EF4-FFF2-40B4-BE49-F238E27FC236}">
                <a16:creationId xmlns:a16="http://schemas.microsoft.com/office/drawing/2014/main" id="{E9E6B466-7306-4704-67CA-457417FCA1D0}"/>
              </a:ext>
            </a:extLst>
          </p:cNvPr>
          <p:cNvSpPr>
            <a:spLocks noGrp="1"/>
          </p:cNvSpPr>
          <p:nvPr>
            <p:ph type="title"/>
          </p:nvPr>
        </p:nvSpPr>
        <p:spPr>
          <a:xfrm>
            <a:off x="4572001" y="2857500"/>
            <a:ext cx="5474554" cy="1143000"/>
          </a:xfrm>
        </p:spPr>
        <p:txBody>
          <a:bodyPr/>
          <a:lstStyle/>
          <a:p>
            <a:r>
              <a:rPr lang="en-US" dirty="0"/>
              <a:t>QUESTIONS?</a:t>
            </a:r>
          </a:p>
        </p:txBody>
      </p:sp>
    </p:spTree>
    <p:extLst>
      <p:ext uri="{BB962C8B-B14F-4D97-AF65-F5344CB8AC3E}">
        <p14:creationId xmlns:p14="http://schemas.microsoft.com/office/powerpoint/2010/main" val="33982161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15-10-24 at 11.23.03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41969"/>
            <a:ext cx="9144000" cy="5142312"/>
          </a:xfrm>
          <a:prstGeom prst="rect">
            <a:avLst/>
          </a:prstGeom>
        </p:spPr>
      </p:pic>
    </p:spTree>
    <p:extLst>
      <p:ext uri="{BB962C8B-B14F-4D97-AF65-F5344CB8AC3E}">
        <p14:creationId xmlns:p14="http://schemas.microsoft.com/office/powerpoint/2010/main" val="1225792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nnOut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2"/>
            <a:ext cx="5736167" cy="4302125"/>
          </a:xfrm>
          <a:prstGeom prst="rect">
            <a:avLst/>
          </a:prstGeom>
        </p:spPr>
      </p:pic>
      <p:pic>
        <p:nvPicPr>
          <p:cNvPr id="6" name="Picture 5" descr="InnOut7.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2885283"/>
            <a:ext cx="5953125" cy="4464844"/>
          </a:xfrm>
          <a:prstGeom prst="rect">
            <a:avLst/>
          </a:prstGeom>
        </p:spPr>
      </p:pic>
      <p:pic>
        <p:nvPicPr>
          <p:cNvPr id="7" name="Picture 6" descr="InnOut6.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43439" y="333375"/>
            <a:ext cx="4500563" cy="6000750"/>
          </a:xfrm>
          <a:prstGeom prst="rect">
            <a:avLst/>
          </a:prstGeom>
        </p:spPr>
      </p:pic>
    </p:spTree>
    <p:extLst>
      <p:ext uri="{BB962C8B-B14F-4D97-AF65-F5344CB8AC3E}">
        <p14:creationId xmlns:p14="http://schemas.microsoft.com/office/powerpoint/2010/main" val="36966113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MG_4923.JPG"/>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06373" y="-154779"/>
            <a:ext cx="9350375" cy="7012781"/>
          </a:xfrm>
          <a:prstGeom prst="rect">
            <a:avLst/>
          </a:prstGeom>
        </p:spPr>
      </p:pic>
      <p:pic>
        <p:nvPicPr>
          <p:cNvPr id="8" name="Picture 7" descr="IMG_4924.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6373" y="-154779"/>
            <a:ext cx="9350375" cy="7012781"/>
          </a:xfrm>
          <a:prstGeom prst="rect">
            <a:avLst/>
          </a:prstGeom>
        </p:spPr>
      </p:pic>
      <p:pic>
        <p:nvPicPr>
          <p:cNvPr id="10" name="Picture 9" descr="IMG_4925.JP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6373" y="-154779"/>
            <a:ext cx="9350375" cy="7012781"/>
          </a:xfrm>
          <a:prstGeom prst="rect">
            <a:avLst/>
          </a:prstGeom>
        </p:spPr>
      </p:pic>
      <p:pic>
        <p:nvPicPr>
          <p:cNvPr id="12" name="Picture 11" descr="IMG_4926.JP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06373" y="-154779"/>
            <a:ext cx="9350375" cy="7012781"/>
          </a:xfrm>
          <a:prstGeom prst="rect">
            <a:avLst/>
          </a:prstGeom>
        </p:spPr>
      </p:pic>
      <p:pic>
        <p:nvPicPr>
          <p:cNvPr id="13" name="Picture 12" descr="IMG_4927.JP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06373" y="-154779"/>
            <a:ext cx="9350375" cy="7012781"/>
          </a:xfrm>
          <a:prstGeom prst="rect">
            <a:avLst/>
          </a:prstGeom>
        </p:spPr>
      </p:pic>
      <p:pic>
        <p:nvPicPr>
          <p:cNvPr id="14" name="Picture 13" descr="IMG_4928.JP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06373" y="-154779"/>
            <a:ext cx="9350375" cy="7012781"/>
          </a:xfrm>
          <a:prstGeom prst="rect">
            <a:avLst/>
          </a:prstGeom>
        </p:spPr>
      </p:pic>
      <p:pic>
        <p:nvPicPr>
          <p:cNvPr id="15" name="Picture 14" descr="IMG_4929.JPG"/>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06373" y="-154779"/>
            <a:ext cx="9350375" cy="7012781"/>
          </a:xfrm>
          <a:prstGeom prst="rect">
            <a:avLst/>
          </a:prstGeom>
        </p:spPr>
      </p:pic>
    </p:spTree>
    <p:extLst>
      <p:ext uri="{BB962C8B-B14F-4D97-AF65-F5344CB8AC3E}">
        <p14:creationId xmlns:p14="http://schemas.microsoft.com/office/powerpoint/2010/main" val="42347192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n-n-outGood3.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13982"/>
            <a:ext cx="9144000" cy="5712538"/>
          </a:xfrm>
          <a:prstGeom prst="rect">
            <a:avLst/>
          </a:prstGeom>
        </p:spPr>
      </p:pic>
    </p:spTree>
    <p:extLst>
      <p:ext uri="{BB962C8B-B14F-4D97-AF65-F5344CB8AC3E}">
        <p14:creationId xmlns:p14="http://schemas.microsoft.com/office/powerpoint/2010/main" val="41971317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n-n-outGood3.jpg">
            <a:extLst>
              <a:ext uri="{FF2B5EF4-FFF2-40B4-BE49-F238E27FC236}">
                <a16:creationId xmlns:a16="http://schemas.microsoft.com/office/drawing/2014/main" id="{B3888B1D-CCD9-BB68-0C14-D3677EEA2B0E}"/>
              </a:ext>
            </a:extLst>
          </p:cNvPr>
          <p:cNvPicPr>
            <a:picLocks noChangeAspect="1"/>
          </p:cNvPicPr>
          <p:nvPr/>
        </p:nvPicPr>
        <p:blipFill>
          <a:blip r:embed="rId3" cstate="print">
            <a:alphaModFix amt="35000"/>
            <a:extLst>
              <a:ext uri="{28A0092B-C50C-407E-A947-70E740481C1C}">
                <a14:useLocalDpi xmlns:a14="http://schemas.microsoft.com/office/drawing/2010/main" val="0"/>
              </a:ext>
            </a:extLst>
          </a:blip>
          <a:stretch>
            <a:fillRect/>
          </a:stretch>
        </p:blipFill>
        <p:spPr>
          <a:xfrm>
            <a:off x="0" y="413982"/>
            <a:ext cx="9144000" cy="5712538"/>
          </a:xfrm>
          <a:prstGeom prst="rect">
            <a:avLst/>
          </a:prstGeom>
        </p:spPr>
      </p:pic>
      <p:sp>
        <p:nvSpPr>
          <p:cNvPr id="2" name="Title 1">
            <a:extLst>
              <a:ext uri="{FF2B5EF4-FFF2-40B4-BE49-F238E27FC236}">
                <a16:creationId xmlns:a16="http://schemas.microsoft.com/office/drawing/2014/main" id="{89FB2EDB-C919-C0FC-CD29-BB7CA3F6AFF8}"/>
              </a:ext>
            </a:extLst>
          </p:cNvPr>
          <p:cNvSpPr>
            <a:spLocks noGrp="1"/>
          </p:cNvSpPr>
          <p:nvPr>
            <p:ph type="title"/>
          </p:nvPr>
        </p:nvSpPr>
        <p:spPr/>
        <p:txBody>
          <a:bodyPr>
            <a:normAutofit/>
          </a:bodyPr>
          <a:lstStyle/>
          <a:p>
            <a:r>
              <a:rPr lang="en-US" dirty="0"/>
              <a:t>Wait … what? </a:t>
            </a:r>
          </a:p>
        </p:txBody>
      </p:sp>
      <p:sp>
        <p:nvSpPr>
          <p:cNvPr id="3" name="Content Placeholder 2">
            <a:extLst>
              <a:ext uri="{FF2B5EF4-FFF2-40B4-BE49-F238E27FC236}">
                <a16:creationId xmlns:a16="http://schemas.microsoft.com/office/drawing/2014/main" id="{B0FC364D-2483-C2BF-C5EE-8C26DBFFDA9E}"/>
              </a:ext>
            </a:extLst>
          </p:cNvPr>
          <p:cNvSpPr>
            <a:spLocks noGrp="1"/>
          </p:cNvSpPr>
          <p:nvPr>
            <p:ph idx="1"/>
          </p:nvPr>
        </p:nvSpPr>
        <p:spPr/>
        <p:txBody>
          <a:bodyPr>
            <a:normAutofit/>
          </a:bodyPr>
          <a:lstStyle/>
          <a:p>
            <a:r>
              <a:rPr lang="en-US" dirty="0"/>
              <a:t>What does all this have to do with the psychological study of aesthetics?!?</a:t>
            </a:r>
          </a:p>
          <a:p>
            <a:r>
              <a:rPr lang="en-US" dirty="0"/>
              <a:t>When we talk about “aesthetics,” what exactly are we talking about (both intra- and inter-disciplinarily)? </a:t>
            </a:r>
          </a:p>
          <a:p>
            <a:r>
              <a:rPr lang="en-US" dirty="0"/>
              <a:t>What is our actual object of inquiry?</a:t>
            </a:r>
          </a:p>
          <a:p>
            <a:r>
              <a:rPr lang="en-US" dirty="0"/>
              <a:t>When can we get lunch? </a:t>
            </a:r>
          </a:p>
        </p:txBody>
      </p:sp>
    </p:spTree>
    <p:extLst>
      <p:ext uri="{BB962C8B-B14F-4D97-AF65-F5344CB8AC3E}">
        <p14:creationId xmlns:p14="http://schemas.microsoft.com/office/powerpoint/2010/main" val="42324351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n-n-outGood3.jpg">
            <a:extLst>
              <a:ext uri="{FF2B5EF4-FFF2-40B4-BE49-F238E27FC236}">
                <a16:creationId xmlns:a16="http://schemas.microsoft.com/office/drawing/2014/main" id="{3344373A-3869-E769-08C1-53C87CD96C26}"/>
              </a:ext>
            </a:extLst>
          </p:cNvPr>
          <p:cNvPicPr>
            <a:picLocks noChangeAspect="1"/>
          </p:cNvPicPr>
          <p:nvPr/>
        </p:nvPicPr>
        <p:blipFill>
          <a:blip r:embed="rId3" cstate="print">
            <a:alphaModFix amt="35000"/>
            <a:extLst>
              <a:ext uri="{28A0092B-C50C-407E-A947-70E740481C1C}">
                <a14:useLocalDpi xmlns:a14="http://schemas.microsoft.com/office/drawing/2010/main" val="0"/>
              </a:ext>
            </a:extLst>
          </a:blip>
          <a:stretch>
            <a:fillRect/>
          </a:stretch>
        </p:blipFill>
        <p:spPr>
          <a:xfrm>
            <a:off x="0" y="413982"/>
            <a:ext cx="9144000" cy="5712538"/>
          </a:xfrm>
          <a:prstGeom prst="rect">
            <a:avLst/>
          </a:prstGeom>
        </p:spPr>
      </p:pic>
      <p:sp>
        <p:nvSpPr>
          <p:cNvPr id="2" name="Title 1">
            <a:extLst>
              <a:ext uri="{FF2B5EF4-FFF2-40B4-BE49-F238E27FC236}">
                <a16:creationId xmlns:a16="http://schemas.microsoft.com/office/drawing/2014/main" id="{AF3DE6C4-E706-B723-9C6B-EBE0577814E8}"/>
              </a:ext>
            </a:extLst>
          </p:cNvPr>
          <p:cNvSpPr>
            <a:spLocks noGrp="1"/>
          </p:cNvSpPr>
          <p:nvPr>
            <p:ph type="title"/>
          </p:nvPr>
        </p:nvSpPr>
        <p:spPr/>
        <p:txBody>
          <a:bodyPr>
            <a:normAutofit fontScale="90000"/>
          </a:bodyPr>
          <a:lstStyle/>
          <a:p>
            <a:r>
              <a:rPr lang="en-US" dirty="0"/>
              <a:t>A Few Observations about Double-Doubles with Fries</a:t>
            </a:r>
          </a:p>
        </p:txBody>
      </p:sp>
      <p:sp>
        <p:nvSpPr>
          <p:cNvPr id="3" name="Content Placeholder 2">
            <a:extLst>
              <a:ext uri="{FF2B5EF4-FFF2-40B4-BE49-F238E27FC236}">
                <a16:creationId xmlns:a16="http://schemas.microsoft.com/office/drawing/2014/main" id="{1B775156-B0C2-EE83-7B65-ACE6E84E96A4}"/>
              </a:ext>
            </a:extLst>
          </p:cNvPr>
          <p:cNvSpPr>
            <a:spLocks noGrp="1"/>
          </p:cNvSpPr>
          <p:nvPr>
            <p:ph idx="1"/>
          </p:nvPr>
        </p:nvSpPr>
        <p:spPr/>
        <p:txBody>
          <a:bodyPr>
            <a:normAutofit fontScale="92500"/>
          </a:bodyPr>
          <a:lstStyle/>
          <a:p>
            <a:r>
              <a:rPr lang="en-US" dirty="0"/>
              <a:t>Not about beauty per se, but the aesthetics of sensory-motor perception</a:t>
            </a:r>
          </a:p>
          <a:p>
            <a:r>
              <a:rPr lang="en-US" dirty="0"/>
              <a:t>Formal aesthetic categories guide and constrain viewers thoughts, feelings, and behaviors (i.e., an objective basis for sensory valuation)</a:t>
            </a:r>
          </a:p>
          <a:p>
            <a:r>
              <a:rPr lang="en-US" dirty="0"/>
              <a:t>An excess of meaning – burger’s “goodness”(i.e., its deliciousness) is not reducible to descriptive precision of brute facts</a:t>
            </a:r>
          </a:p>
          <a:p>
            <a:r>
              <a:rPr lang="en-US" dirty="0"/>
              <a:t>Ontic illusion is Good/True/Beautiful</a:t>
            </a:r>
          </a:p>
        </p:txBody>
      </p:sp>
    </p:spTree>
    <p:extLst>
      <p:ext uri="{BB962C8B-B14F-4D97-AF65-F5344CB8AC3E}">
        <p14:creationId xmlns:p14="http://schemas.microsoft.com/office/powerpoint/2010/main" val="7714450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70916C-E4FC-C44A-5CB8-4CE466E2862C}"/>
              </a:ext>
            </a:extLst>
          </p:cNvPr>
          <p:cNvSpPr>
            <a:spLocks noGrp="1"/>
          </p:cNvSpPr>
          <p:nvPr>
            <p:ph type="title"/>
          </p:nvPr>
        </p:nvSpPr>
        <p:spPr/>
        <p:txBody>
          <a:bodyPr>
            <a:normAutofit/>
          </a:bodyPr>
          <a:lstStyle/>
          <a:p>
            <a:r>
              <a:rPr lang="en-US" dirty="0" err="1"/>
              <a:t>Skov</a:t>
            </a:r>
            <a:r>
              <a:rPr lang="en-US" dirty="0"/>
              <a:t> &amp; Nadal (2020)</a:t>
            </a:r>
          </a:p>
        </p:txBody>
      </p:sp>
      <p:sp>
        <p:nvSpPr>
          <p:cNvPr id="3" name="Content Placeholder 2">
            <a:extLst>
              <a:ext uri="{FF2B5EF4-FFF2-40B4-BE49-F238E27FC236}">
                <a16:creationId xmlns:a16="http://schemas.microsoft.com/office/drawing/2014/main" id="{2B5CB6B9-20C2-2979-57D9-0A9B86AA45D8}"/>
              </a:ext>
            </a:extLst>
          </p:cNvPr>
          <p:cNvSpPr>
            <a:spLocks noGrp="1"/>
          </p:cNvSpPr>
          <p:nvPr>
            <p:ph idx="1"/>
          </p:nvPr>
        </p:nvSpPr>
        <p:spPr/>
        <p:txBody>
          <a:bodyPr>
            <a:normAutofit fontScale="77500" lnSpcReduction="20000"/>
          </a:bodyPr>
          <a:lstStyle/>
          <a:p>
            <a:pPr marL="0" indent="0">
              <a:buNone/>
            </a:pPr>
            <a:r>
              <a:rPr lang="en-US" sz="3800" dirty="0"/>
              <a:t>Cognitive Science of Aesthetics:</a:t>
            </a:r>
          </a:p>
          <a:p>
            <a:pPr marL="0" indent="0">
              <a:buNone/>
            </a:pPr>
            <a:endParaRPr lang="en-US" sz="3800" dirty="0"/>
          </a:p>
          <a:p>
            <a:pPr marL="400031" lvl="1" indent="0">
              <a:buNone/>
            </a:pPr>
            <a:r>
              <a:rPr lang="en-US" dirty="0"/>
              <a:t>S</a:t>
            </a:r>
            <a:r>
              <a:rPr lang="en-US" dirty="0">
                <a:effectLst/>
              </a:rPr>
              <a:t>tudies the aspect of sensory valuation that refers specifically to understanding how and why perceptual representation of a sensory stimulus leads to a given hedonic value</a:t>
            </a:r>
            <a:endParaRPr lang="en-US" dirty="0"/>
          </a:p>
          <a:p>
            <a:pPr marL="0" indent="0">
              <a:buNone/>
            </a:pPr>
            <a:endParaRPr lang="en-US" dirty="0"/>
          </a:p>
          <a:p>
            <a:pPr marL="0" indent="0">
              <a:buNone/>
            </a:pPr>
            <a:r>
              <a:rPr lang="en-US" sz="3800" dirty="0"/>
              <a:t>Cognitive Science of Art:</a:t>
            </a:r>
          </a:p>
          <a:p>
            <a:pPr marL="0" indent="0">
              <a:buNone/>
            </a:pPr>
            <a:endParaRPr lang="en-US" sz="3800" dirty="0"/>
          </a:p>
          <a:p>
            <a:pPr marL="400031" lvl="1" indent="0">
              <a:buNone/>
            </a:pPr>
            <a:r>
              <a:rPr lang="en-US" dirty="0">
                <a:effectLst/>
              </a:rPr>
              <a:t>Seeking to understand more fully the psychological processes associated with the experience of artistic stimuli.</a:t>
            </a:r>
            <a:endParaRPr lang="en-US" dirty="0"/>
          </a:p>
          <a:p>
            <a:pPr marL="0" indent="0">
              <a:buNone/>
            </a:pPr>
            <a:br>
              <a:rPr lang="en-US" dirty="0"/>
            </a:br>
            <a:endParaRPr lang="en-US" dirty="0"/>
          </a:p>
        </p:txBody>
      </p:sp>
    </p:spTree>
    <p:extLst>
      <p:ext uri="{BB962C8B-B14F-4D97-AF65-F5344CB8AC3E}">
        <p14:creationId xmlns:p14="http://schemas.microsoft.com/office/powerpoint/2010/main" val="3028686732"/>
      </p:ext>
    </p:extLst>
  </p:cSld>
  <p:clrMapOvr>
    <a:masterClrMapping/>
  </p:clrMapOvr>
</p:sld>
</file>

<file path=ppt/theme/theme1.xml><?xml version="1.0" encoding="utf-8"?>
<a:theme xmlns:a="http://schemas.openxmlformats.org/drawingml/2006/main" name=" Black ">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Black .thmx</Template>
  <TotalTime>1710</TotalTime>
  <Words>3245</Words>
  <Application>Microsoft Macintosh PowerPoint</Application>
  <PresentationFormat>On-screen Show (4:3)</PresentationFormat>
  <Paragraphs>213</Paragraphs>
  <Slides>29</Slides>
  <Notes>29</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29</vt:i4>
      </vt:variant>
    </vt:vector>
  </HeadingPairs>
  <TitlesOfParts>
    <vt:vector size="41" baseType="lpstr">
      <vt:lpstr>Amazon Ember</vt:lpstr>
      <vt:lpstr>Arial</vt:lpstr>
      <vt:lpstr>Calibri</vt:lpstr>
      <vt:lpstr>Calibri Light</vt:lpstr>
      <vt:lpstr>Cambria</vt:lpstr>
      <vt:lpstr>Helvetica Neue</vt:lpstr>
      <vt:lpstr>Iowan Old Style</vt:lpstr>
      <vt:lpstr>San Serif</vt:lpstr>
      <vt:lpstr>Source Serif Pro</vt:lpstr>
      <vt:lpstr>Times New Roman</vt:lpstr>
      <vt:lpstr> Black </vt:lpstr>
      <vt:lpstr>Office Theme</vt:lpstr>
      <vt:lpstr>Aesthetics: Finding and Forging Common Ground for Theology/Philosophy and Psych Science</vt:lpstr>
      <vt:lpstr>Aesthetics</vt:lpstr>
      <vt:lpstr>PowerPoint Presentation</vt:lpstr>
      <vt:lpstr>PowerPoint Presentation</vt:lpstr>
      <vt:lpstr>PowerPoint Presentation</vt:lpstr>
      <vt:lpstr>PowerPoint Presentation</vt:lpstr>
      <vt:lpstr>Wait … what? </vt:lpstr>
      <vt:lpstr>A Few Observations about Double-Doubles with Fries</vt:lpstr>
      <vt:lpstr>Skov &amp; Nadal (2020)</vt:lpstr>
      <vt:lpstr>PowerPoint Presentation</vt:lpstr>
      <vt:lpstr>PowerPoint Presentation</vt:lpstr>
      <vt:lpstr>PowerPoint Presentation</vt:lpstr>
      <vt:lpstr>PowerPoint Presentation</vt:lpstr>
      <vt:lpstr>PowerPoint Presentation</vt:lpstr>
      <vt:lpstr>Measuring the (Im)measurable aka Taking Pictures of Cheeseburgers</vt:lpstr>
      <vt:lpstr>Research Question(s) for Pilot studies</vt:lpstr>
      <vt:lpstr>PowerPoint Presentation</vt:lpstr>
      <vt:lpstr>PowerPoint Presentation</vt:lpstr>
      <vt:lpstr>PowerPoint Presentation</vt:lpstr>
      <vt:lpstr>PowerPoint Presentation</vt:lpstr>
      <vt:lpstr>Results*    *Happy to share draft of paper for anyone who is interested</vt:lpstr>
      <vt:lpstr>The Aesthetics of Empathy</vt:lpstr>
      <vt:lpstr>PowerPoint Presentation</vt:lpstr>
      <vt:lpstr>PowerPoint Presentation</vt:lpstr>
      <vt:lpstr>Early Conclusions </vt:lpstr>
      <vt:lpstr>PowerPoint Presentation</vt:lpstr>
      <vt:lpstr>PowerPoint Presentation</vt:lpstr>
      <vt:lpstr>PowerPoint Presentation</vt:lpstr>
      <vt:lpstr>QUESTIONS?</vt:lpstr>
    </vt:vector>
  </TitlesOfParts>
  <Company>Fuller Theological Seminary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FTS Faculty/Staff</dc:creator>
  <cp:lastModifiedBy>Palm, Meredith</cp:lastModifiedBy>
  <cp:revision>26</cp:revision>
  <cp:lastPrinted>2023-05-17T17:22:24Z</cp:lastPrinted>
  <dcterms:created xsi:type="dcterms:W3CDTF">2015-10-21T22:17:21Z</dcterms:created>
  <dcterms:modified xsi:type="dcterms:W3CDTF">2024-08-23T19:16:27Z</dcterms:modified>
</cp:coreProperties>
</file>